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834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FE2A3AB1-667D-40A1-B14A-8ABFDFAE036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F27BA60C-C655-4BA4-9285-1B8C6E85B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A60C-C655-4BA4-9285-1B8C6E85BC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675908-98DD-4997-9DCB-0D621814487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A8005D-6FEC-40D8-B46F-44B945B00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edic.ro/pneumotorax" TargetMode="External"/><Relationship Id="rId2" Type="http://schemas.openxmlformats.org/officeDocument/2006/relationships/hyperlink" Target="http://bacbioro.weebly.com/respirati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nielbotea.ro/2017/11/bpoc-bronhopneumopatia-obstructiva-cronica-15-nov.html/spirometr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google.ro/url?url=http://www.spirometre.info.ro/produse/spirometru-chestgraph-hi-105-1106.html&amp;rct=j&amp;frm=1&amp;q=&amp;esrc=s&amp;sa=U&amp;ei=ygNjVZr3NcG0Ur2JgPAJ&amp;ved=0CBUQ9QEwADgo&amp;usg=AFQjCNHfPWwBUAe0Y1j_L-elgrMQd1B1Iw" TargetMode="External"/><Relationship Id="rId3" Type="http://schemas.openxmlformats.org/officeDocument/2006/relationships/hyperlink" Target="http://www.google.ro/url?url=http://www.medfarm-trading.ro/produse/aparate-explorari-diagnostic-50/spirometre-164/spirometru-chestgraph-hi-101-1160.html&amp;rct=j&amp;frm=1&amp;q=&amp;esrc=s&amp;sa=U&amp;ei=IvtiVaaeKourswHK5IGIDA&amp;ved=0CDUQ9QEwEA&amp;usg=AFQjCNE70svatpnDHR4uTg6q_y4C56WqGA" TargetMode="External"/><Relationship Id="rId7" Type="http://schemas.openxmlformats.org/officeDocument/2006/relationships/hyperlink" Target="http://www.google.ro/url?url=http://www.wikiskripta.eu/index.php/Spirometrie&amp;rct=j&amp;frm=1&amp;q=&amp;esrc=s&amp;sa=U&amp;ei=XQFjVau8AcmsswGyuoPACQ&amp;ved=0CB8Q9QEwBTigAQ&amp;usg=AFQjCNG20IGPcFWP3FpBHfbe66-x_5mMAQ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google.ro/url?url=http://www.newmedics.ro/produse/sp-portabile.html&amp;rct=j&amp;frm=1&amp;q=&amp;esrc=s&amp;sa=U&amp;ei=PANjVdvXJMyOsAHzqYD4BQ&amp;ved=0CBsQ9QEwAw&amp;usg=AFQjCNFPIyhR53LV9UCTy4AQNGLQ-5aqcQ" TargetMode="External"/><Relationship Id="rId5" Type="http://schemas.openxmlformats.org/officeDocument/2006/relationships/hyperlink" Target="http://www.google.ro/url?url=http://www.medmag.ro/medmag/eshop/2-1-Aerosoli-Nebulizatoare/11-2-Spirometru-portabil&amp;rct=j&amp;frm=1&amp;q=&amp;esrc=s&amp;sa=U&amp;ei=IvtiVaaeKourswHK5IGIDA&amp;ved=0CDcQ9QEwEQ&amp;usg=AFQjCNE1tawTbG7XTHuCMhVIXhjwJT7GYQ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google.ro/url?url=http://hardluckasthma.blogspot.com/2014_08_01_archive.html&amp;rct=j&amp;frm=1&amp;q=&amp;esrc=s&amp;sa=U&amp;ei=jgJjVdarMoS7swHb1IGYCw&amp;ved=0CCMQ9QEwBzisAg&amp;usg=AFQjCNHEGD_gP-iPZSIm5idWs09DjQIN6A" TargetMode="Externa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/>
              <a:t>	VENTILAŢIA PULMONARĂ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334000"/>
            <a:ext cx="6400800" cy="838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o-RO" sz="2000" b="1" dirty="0" smtClean="0">
                <a:solidFill>
                  <a:schemeClr val="accent3">
                    <a:lumMod val="50000"/>
                  </a:schemeClr>
                </a:solidFill>
              </a:rPr>
              <a:t>PROF. ADRIANA SIMONA POPESCU</a:t>
            </a:r>
            <a:endParaRPr lang="ro-RO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o-RO" sz="2000" b="1" dirty="0" smtClean="0">
                <a:solidFill>
                  <a:schemeClr val="accent3">
                    <a:lumMod val="50000"/>
                  </a:schemeClr>
                </a:solidFill>
              </a:rPr>
              <a:t>COLEGIUL NAŢIONAL </a:t>
            </a:r>
            <a:r>
              <a:rPr lang="ro-RO" sz="2000" b="1" i="1" dirty="0" smtClean="0">
                <a:solidFill>
                  <a:schemeClr val="accent3">
                    <a:lumMod val="50000"/>
                  </a:schemeClr>
                </a:solidFill>
              </a:rPr>
              <a:t>MIRCEA CEL BĂTRÂN </a:t>
            </a:r>
            <a:r>
              <a:rPr lang="ro-RO" sz="2000" b="1" dirty="0" smtClean="0">
                <a:solidFill>
                  <a:schemeClr val="accent3">
                    <a:lumMod val="50000"/>
                  </a:schemeClr>
                </a:solidFill>
              </a:rPr>
              <a:t>CONSTANŢA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APLICA</a:t>
            </a:r>
            <a:r>
              <a:rPr lang="ro-RO" b="1" dirty="0" smtClean="0"/>
              <a:t>Ţ</a:t>
            </a:r>
            <a:r>
              <a:rPr lang="en-US" b="1" dirty="0" smtClean="0"/>
              <a:t>IE</a:t>
            </a:r>
            <a:r>
              <a:rPr lang="ro-RO" b="1" dirty="0" smtClean="0"/>
              <a:t> </a:t>
            </a:r>
            <a:r>
              <a:rPr lang="en-US" b="1" dirty="0" smtClean="0"/>
              <a:t>VOLUME RESPIRATORII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REZOLVARE  PROBLEMA NR.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>
              <a:buNone/>
            </a:pPr>
            <a:r>
              <a:rPr lang="en-US" dirty="0" smtClean="0"/>
              <a:t>CPT= VR+ CV </a:t>
            </a:r>
          </a:p>
          <a:p>
            <a:pPr>
              <a:buNone/>
            </a:pPr>
            <a:r>
              <a:rPr lang="en-US" dirty="0" smtClean="0"/>
              <a:t>CV= VIR+VER+ V</a:t>
            </a:r>
            <a:r>
              <a:rPr lang="ro-RO" dirty="0" smtClean="0"/>
              <a:t>C</a:t>
            </a:r>
            <a:endParaRPr lang="en-US" dirty="0" smtClean="0"/>
          </a:p>
          <a:p>
            <a:r>
              <a:rPr lang="ro-RO" dirty="0" smtClean="0"/>
              <a:t>450</a:t>
            </a:r>
            <a:r>
              <a:rPr lang="en-US" dirty="0" smtClean="0"/>
              <a:t>0 ml= </a:t>
            </a:r>
            <a:r>
              <a:rPr lang="ro-RO" dirty="0" smtClean="0"/>
              <a:t>20</a:t>
            </a:r>
            <a:r>
              <a:rPr lang="en-US" dirty="0" smtClean="0"/>
              <a:t>00 ml+ VER + </a:t>
            </a:r>
            <a:r>
              <a:rPr lang="ro-RO" dirty="0" smtClean="0"/>
              <a:t>500 ml</a:t>
            </a:r>
            <a:endParaRPr lang="en-US" dirty="0" smtClean="0"/>
          </a:p>
          <a:p>
            <a:r>
              <a:rPr lang="ro-RO" dirty="0" smtClean="0"/>
              <a:t>VR</a:t>
            </a:r>
            <a:r>
              <a:rPr lang="en-US" dirty="0" smtClean="0"/>
              <a:t>=VER= 4500 – 2500 = 2000: 2= 1000 </a:t>
            </a:r>
            <a:r>
              <a:rPr lang="ro-RO" dirty="0" smtClean="0"/>
              <a:t>ml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CV=2000 ml+1000 ml+ 1250ml= 4250 ml </a:t>
            </a:r>
            <a:r>
              <a:rPr lang="en-US" dirty="0" err="1" smtClean="0"/>
              <a:t>aer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CPT</a:t>
            </a:r>
            <a:r>
              <a:rPr lang="en-US" dirty="0" smtClean="0"/>
              <a:t>= 4250 ml+1000 ml=</a:t>
            </a:r>
            <a:r>
              <a:rPr lang="en-US" u="sng" dirty="0" smtClean="0"/>
              <a:t>5250 ml</a:t>
            </a:r>
          </a:p>
          <a:p>
            <a:pPr>
              <a:buNone/>
            </a:pPr>
            <a:r>
              <a:rPr lang="ro-RO" u="sng" dirty="0" smtClean="0"/>
              <a:t>DR</a:t>
            </a:r>
            <a:r>
              <a:rPr lang="en-US" dirty="0" smtClean="0"/>
              <a:t>= 18 </a:t>
            </a:r>
            <a:r>
              <a:rPr lang="en-US" dirty="0" err="1" smtClean="0"/>
              <a:t>resp</a:t>
            </a:r>
            <a:r>
              <a:rPr lang="en-US" dirty="0" smtClean="0"/>
              <a:t> x 500 ml= </a:t>
            </a:r>
            <a:r>
              <a:rPr lang="en-US" u="sng" dirty="0" smtClean="0"/>
              <a:t>9000 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Surse</a:t>
            </a:r>
            <a:r>
              <a:rPr lang="en-US" dirty="0" smtClean="0"/>
              <a:t> </a:t>
            </a:r>
            <a:r>
              <a:rPr lang="en-US" dirty="0" err="1" smtClean="0"/>
              <a:t>imagini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smtClean="0">
                <a:hlinkClick r:id="rId2"/>
              </a:rPr>
              <a:t>http</a:t>
            </a:r>
            <a:r>
              <a:rPr lang="en-US" sz="1200" smtClean="0">
                <a:hlinkClick r:id="rId2"/>
              </a:rPr>
              <a:t>://</a:t>
            </a:r>
            <a:r>
              <a:rPr lang="en-US" sz="1200" smtClean="0">
                <a:hlinkClick r:id="rId2"/>
              </a:rPr>
              <a:t>bacbioro.weebly.com/respiratia.html</a:t>
            </a:r>
            <a:endParaRPr lang="en-US" sz="1200" smtClean="0"/>
          </a:p>
          <a:p>
            <a:r>
              <a:rPr lang="en-US" sz="1200" smtClean="0">
                <a:hlinkClick r:id="rId3"/>
              </a:rPr>
              <a:t>https</a:t>
            </a:r>
            <a:r>
              <a:rPr lang="en-US" sz="1200" dirty="0" smtClean="0">
                <a:hlinkClick r:id="rId3"/>
              </a:rPr>
              <a:t>://www.romedic.ro/pneumotorax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https://danielbotea.ro/2017/11/bpoc-bronhopneumopatia-obstructiva-cronica-15-nov.html/spirometrie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PLĂMÂNI ÎN INSPIRAŢIE ŞI ÎN EXPIRAŢIE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36" y="2380976"/>
            <a:ext cx="7897328" cy="39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066800"/>
          </a:xfrm>
        </p:spPr>
        <p:txBody>
          <a:bodyPr/>
          <a:lstStyle/>
          <a:p>
            <a:pPr algn="ctr"/>
            <a:r>
              <a:rPr lang="ro-RO" dirty="0" smtClean="0"/>
              <a:t>PLĂMÂN COLABAT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7010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/>
              <a:t>SPIROMETRI</a:t>
            </a:r>
            <a:r>
              <a:rPr lang="en-US" dirty="0" smtClean="0"/>
              <a:t>E/ SPIROMETRE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7" y="2430463"/>
            <a:ext cx="4848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encrypted-tbn2.gstatic.com/images?q=tbn:ANd9GcQEWtpnfvtCPksmMlkYPi4WUWLUfmU1r6Lo5n7g71f3JW2VF7NsjMhvRv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1181100" cy="79057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T7j8ibekBD7q27Y4NN8rM2bQIyGUvjgmWZKLurw0R1kxvaLf9r2YX5w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334000"/>
            <a:ext cx="1123950" cy="962025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SZN4hRj-GoKdxeeuSCr3QKOVkbTFmm40oI1eZmHyZ9IppCY8_EPwz_Y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581400"/>
            <a:ext cx="1708875" cy="1163988"/>
          </a:xfrm>
          <a:prstGeom prst="rect">
            <a:avLst/>
          </a:prstGeom>
          <a:noFill/>
        </p:spPr>
      </p:pic>
      <p:pic>
        <p:nvPicPr>
          <p:cNvPr id="1038" name="Picture 14" descr="https://encrypted-tbn3.gstatic.com/images?q=tbn:ANd9GcT0TW6g636JKpGVR-WUyWwQJ6-aKRApQygXxsvj2HrpyiXpCCJ5kIVHBT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600200"/>
            <a:ext cx="1019175" cy="981076"/>
          </a:xfrm>
          <a:prstGeom prst="rect">
            <a:avLst/>
          </a:prstGeom>
          <a:noFill/>
        </p:spPr>
      </p:pic>
      <p:pic>
        <p:nvPicPr>
          <p:cNvPr id="1040" name="Picture 16" descr="https://encrypted-tbn0.gstatic.com/images?q=tbn:ANd9GcRlS6lUDVaUeak8LJyRtpmtiL55__1_XiQTtNAfvHA5Uq2swoAgr5N_TCs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1447800"/>
            <a:ext cx="1247775" cy="1219201"/>
          </a:xfrm>
          <a:prstGeom prst="rect">
            <a:avLst/>
          </a:prstGeom>
          <a:noFill/>
        </p:spPr>
      </p:pic>
      <p:pic>
        <p:nvPicPr>
          <p:cNvPr id="1042" name="Picture 18" descr="https://encrypted-tbn2.gstatic.com/images?q=tbn:ANd9GcSDpVyL4A7t2RhxilEB2lFX0gP9DSiS8WsWl6QU8wJFmY2t7GikiOVYWLk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5105400"/>
            <a:ext cx="1285875" cy="85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EVALUAREA</a:t>
            </a:r>
            <a:r>
              <a:rPr lang="ro-RO" b="1" dirty="0" smtClean="0"/>
              <a:t> </a:t>
            </a:r>
            <a:r>
              <a:rPr lang="en-US" b="1" dirty="0" smtClean="0"/>
              <a:t> </a:t>
            </a:r>
            <a:r>
              <a:rPr lang="ro-RO" b="1" dirty="0" smtClean="0"/>
              <a:t>PERFORMANŢEI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ro-RO" b="1" dirty="0" smtClean="0"/>
              <a:t>1. Ventilaţia pulmonară se realizează prin intermediul unui proces activ numit </a:t>
            </a:r>
            <a:r>
              <a:rPr lang="ro-RO" dirty="0" smtClean="0">
                <a:solidFill>
                  <a:srgbClr val="FF0000"/>
                </a:solidFill>
              </a:rPr>
              <a:t>INSPIRAŢIE</a:t>
            </a:r>
            <a:r>
              <a:rPr lang="ro-RO" dirty="0" smtClean="0"/>
              <a:t> </a:t>
            </a:r>
            <a:r>
              <a:rPr lang="en-US" dirty="0" smtClean="0"/>
              <a:t> (1P) </a:t>
            </a:r>
            <a:r>
              <a:rPr lang="ro-RO" b="1" dirty="0" smtClean="0"/>
              <a:t>şi a unui proces pasiv numit </a:t>
            </a:r>
            <a:r>
              <a:rPr lang="ro-RO" dirty="0" smtClean="0">
                <a:solidFill>
                  <a:srgbClr val="FF0000"/>
                </a:solidFill>
              </a:rPr>
              <a:t>EXPIRAŢIE</a:t>
            </a:r>
            <a:r>
              <a:rPr lang="en-US" dirty="0" smtClean="0"/>
              <a:t> (1P) </a:t>
            </a:r>
            <a:endParaRPr lang="ro-RO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b="1" dirty="0" smtClean="0"/>
              <a:t>2. Enumerați volumele respiratorii care pot </a:t>
            </a:r>
            <a:r>
              <a:rPr lang="en-US" b="1" dirty="0" smtClean="0"/>
              <a:t>  </a:t>
            </a:r>
            <a:r>
              <a:rPr lang="ro-RO" b="1" dirty="0" smtClean="0"/>
              <a:t>fi înregistrate cu ajutorul spirometrului:</a:t>
            </a:r>
            <a:endParaRPr lang="en-US" dirty="0" smtClean="0"/>
          </a:p>
          <a:p>
            <a:r>
              <a:rPr lang="ro-RO" dirty="0" smtClean="0">
                <a:solidFill>
                  <a:srgbClr val="FF0000"/>
                </a:solidFill>
              </a:rPr>
              <a:t>VOLUM CURENT</a:t>
            </a:r>
            <a:r>
              <a:rPr lang="en-US" dirty="0" smtClean="0"/>
              <a:t> (1P)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>
                <a:solidFill>
                  <a:srgbClr val="FF0000"/>
                </a:solidFill>
              </a:rPr>
              <a:t>VOLUM INSPIRATOR DE REZERVĂ</a:t>
            </a:r>
            <a:r>
              <a:rPr lang="en-US" dirty="0" smtClean="0"/>
              <a:t> (1P)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>
                <a:solidFill>
                  <a:srgbClr val="FF0000"/>
                </a:solidFill>
              </a:rPr>
              <a:t>VOLUM EXPIRATOR DE REZERVĂ</a:t>
            </a:r>
            <a:r>
              <a:rPr lang="en-US" dirty="0" smtClean="0"/>
              <a:t> (1P) 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indent="-51435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EVALUAREA</a:t>
            </a:r>
            <a:r>
              <a:rPr lang="ro-RO" b="1" dirty="0" smtClean="0"/>
              <a:t> </a:t>
            </a:r>
            <a:r>
              <a:rPr lang="en-US" b="1" dirty="0" smtClean="0"/>
              <a:t> </a:t>
            </a:r>
            <a:r>
              <a:rPr lang="ro-RO" b="1" dirty="0" smtClean="0"/>
              <a:t>PERFORMANŢEI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2193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o-RO" sz="4200" b="1" dirty="0" smtClean="0"/>
              <a:t>3. În timpul unui efort fizic redus, frecvența respiratorie a unui sportiv ajunge la 20 respirații pe minut. Stabiliți următoarele:</a:t>
            </a:r>
            <a:endParaRPr lang="en-US" sz="4200" dirty="0" smtClean="0"/>
          </a:p>
          <a:p>
            <a:pPr algn="just">
              <a:buNone/>
            </a:pPr>
            <a:r>
              <a:rPr lang="ro-RO" sz="4200" dirty="0" smtClean="0"/>
              <a:t>    a. debitul respirator din timpul efortului fizic, cunoscând valoarea volumului curent de 500 ml aer</a:t>
            </a:r>
            <a:endParaRPr lang="en-US" sz="4200" dirty="0" smtClean="0"/>
          </a:p>
          <a:p>
            <a:pPr algn="just">
              <a:buNone/>
            </a:pPr>
            <a:r>
              <a:rPr lang="ro-RO" sz="4200" dirty="0" smtClean="0"/>
              <a:t>    b. VER, știind că capacitatea vitală reprezintă 40% din debitul respirator și VIR este de 1750ml</a:t>
            </a:r>
            <a:endParaRPr lang="en-US" sz="4200" dirty="0" smtClean="0"/>
          </a:p>
          <a:p>
            <a:pPr algn="just">
              <a:buNone/>
            </a:pPr>
            <a:r>
              <a:rPr lang="ro-RO" sz="4200" dirty="0" smtClean="0"/>
              <a:t>    c. capacitatea pulmonară totală a sportivului în condițiile în care volumul rezidual al sportivului este de 1500 ml aer.</a:t>
            </a:r>
            <a:endParaRPr lang="en-US" sz="4200" dirty="0" smtClean="0"/>
          </a:p>
          <a:p>
            <a:pPr>
              <a:buNone/>
            </a:pPr>
            <a:endParaRPr lang="ro-RO" sz="4200" dirty="0" smtClean="0"/>
          </a:p>
          <a:p>
            <a:pPr>
              <a:buNone/>
            </a:pPr>
            <a:r>
              <a:rPr lang="ro-RO" sz="4200" dirty="0" smtClean="0">
                <a:solidFill>
                  <a:srgbClr val="FF0000"/>
                </a:solidFill>
              </a:rPr>
              <a:t>a. DR </a:t>
            </a:r>
            <a:r>
              <a:rPr lang="en-US" sz="4200" dirty="0" smtClean="0">
                <a:solidFill>
                  <a:srgbClr val="FF0000"/>
                </a:solidFill>
              </a:rPr>
              <a:t>= </a:t>
            </a:r>
            <a:r>
              <a:rPr lang="ro-RO" sz="4200" dirty="0" smtClean="0">
                <a:solidFill>
                  <a:srgbClr val="FF0000"/>
                </a:solidFill>
              </a:rPr>
              <a:t>20 x 500 </a:t>
            </a:r>
            <a:r>
              <a:rPr lang="en-US" sz="4200" dirty="0" smtClean="0">
                <a:solidFill>
                  <a:srgbClr val="FF0000"/>
                </a:solidFill>
              </a:rPr>
              <a:t>= 10000 ml </a:t>
            </a:r>
            <a:r>
              <a:rPr lang="en-US" sz="4200" dirty="0" err="1" smtClean="0">
                <a:solidFill>
                  <a:srgbClr val="FF0000"/>
                </a:solidFill>
              </a:rPr>
              <a:t>aer</a:t>
            </a:r>
            <a:r>
              <a:rPr lang="en-US" sz="4200" dirty="0" smtClean="0">
                <a:solidFill>
                  <a:srgbClr val="FF0000"/>
                </a:solidFill>
              </a:rPr>
              <a:t>/min </a:t>
            </a:r>
            <a:r>
              <a:rPr lang="en-US" sz="2400" dirty="0" smtClean="0"/>
              <a:t>(1P) </a:t>
            </a:r>
            <a:endParaRPr lang="en-US" sz="4200" dirty="0" smtClean="0">
              <a:solidFill>
                <a:srgbClr val="FF0000"/>
              </a:solidFill>
            </a:endParaRPr>
          </a:p>
          <a:p>
            <a:endParaRPr lang="ro-RO" sz="4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200" dirty="0" smtClean="0">
                <a:solidFill>
                  <a:srgbClr val="FF0000"/>
                </a:solidFill>
              </a:rPr>
              <a:t>b. CV = 10000 x 40/100 = 4000 ml </a:t>
            </a:r>
            <a:r>
              <a:rPr lang="en-US" sz="4200" dirty="0" err="1" smtClean="0">
                <a:solidFill>
                  <a:srgbClr val="FF0000"/>
                </a:solidFill>
              </a:rPr>
              <a:t>aer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(1P) </a:t>
            </a:r>
            <a:endParaRPr lang="ro-RO" sz="4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4200" dirty="0" smtClean="0">
                <a:solidFill>
                  <a:srgbClr val="FF0000"/>
                </a:solidFill>
              </a:rPr>
              <a:t>    </a:t>
            </a:r>
            <a:r>
              <a:rPr lang="en-US" sz="4200" dirty="0" smtClean="0">
                <a:solidFill>
                  <a:srgbClr val="FF0000"/>
                </a:solidFill>
              </a:rPr>
              <a:t>VER = CV – VIR – VC </a:t>
            </a:r>
            <a:endParaRPr lang="ro-RO" sz="4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4200" dirty="0" smtClean="0">
                <a:solidFill>
                  <a:srgbClr val="FF0000"/>
                </a:solidFill>
              </a:rPr>
              <a:t>		  </a:t>
            </a:r>
            <a:r>
              <a:rPr lang="en-US" sz="4200" dirty="0" smtClean="0">
                <a:solidFill>
                  <a:srgbClr val="FF0000"/>
                </a:solidFill>
              </a:rPr>
              <a:t>= 4000 – 1750 – 500 = 1750 ml </a:t>
            </a:r>
            <a:r>
              <a:rPr lang="en-US" sz="4200" dirty="0" err="1" smtClean="0">
                <a:solidFill>
                  <a:srgbClr val="FF0000"/>
                </a:solidFill>
              </a:rPr>
              <a:t>aer</a:t>
            </a:r>
            <a:r>
              <a:rPr lang="en-US" sz="2400" dirty="0" smtClean="0"/>
              <a:t> (1P) </a:t>
            </a:r>
            <a:endParaRPr lang="en-US" sz="4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4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200" dirty="0" smtClean="0">
                <a:solidFill>
                  <a:srgbClr val="FF0000"/>
                </a:solidFill>
              </a:rPr>
              <a:t>c. CPT= </a:t>
            </a:r>
            <a:r>
              <a:rPr lang="ro-RO" sz="4200" dirty="0" smtClean="0">
                <a:solidFill>
                  <a:srgbClr val="FF0000"/>
                </a:solidFill>
              </a:rPr>
              <a:t>CV</a:t>
            </a:r>
            <a:r>
              <a:rPr lang="en-US" sz="4200" dirty="0" smtClean="0">
                <a:solidFill>
                  <a:srgbClr val="FF0000"/>
                </a:solidFill>
              </a:rPr>
              <a:t>+ VR = 4000 + 1500 = 5500 ml </a:t>
            </a:r>
            <a:r>
              <a:rPr lang="en-US" sz="4200" dirty="0" err="1" smtClean="0">
                <a:solidFill>
                  <a:srgbClr val="FF0000"/>
                </a:solidFill>
              </a:rPr>
              <a:t>aer</a:t>
            </a:r>
            <a:r>
              <a:rPr lang="en-US" sz="2400" dirty="0" smtClean="0"/>
              <a:t> (1P) </a:t>
            </a:r>
            <a:endParaRPr lang="en-US" sz="4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APLICA</a:t>
            </a:r>
            <a:r>
              <a:rPr lang="ro-RO" b="1" dirty="0" smtClean="0"/>
              <a:t>Ţ</a:t>
            </a:r>
            <a:r>
              <a:rPr lang="en-US" b="1" dirty="0" smtClean="0"/>
              <a:t>IE</a:t>
            </a:r>
            <a:r>
              <a:rPr lang="ro-RO" b="1" dirty="0" smtClean="0"/>
              <a:t> </a:t>
            </a:r>
            <a:r>
              <a:rPr lang="en-US" b="1" dirty="0" smtClean="0"/>
              <a:t>VOLUME RESPIRATORII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PROBLEMA NR.1</a:t>
            </a:r>
            <a:endParaRPr lang="ro-RO" b="1" dirty="0" smtClean="0"/>
          </a:p>
          <a:p>
            <a:endParaRPr lang="en-US" dirty="0" smtClean="0"/>
          </a:p>
          <a:p>
            <a:pPr>
              <a:buNone/>
            </a:pPr>
            <a:r>
              <a:rPr lang="ro-RO" dirty="0" smtClean="0"/>
              <a:t>Capacitatea pulmonară totală (CPT) a unui sportiv este de 7000 ml. Calculaţi volumul inspirator de rezervă (VIR) al sportivului, ştiind că: </a:t>
            </a:r>
            <a:endParaRPr lang="en-US" dirty="0" smtClean="0"/>
          </a:p>
          <a:p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curent</a:t>
            </a:r>
            <a:r>
              <a:rPr lang="en-US" dirty="0" smtClean="0"/>
              <a:t> (VC) = 500 ml</a:t>
            </a:r>
          </a:p>
          <a:p>
            <a:r>
              <a:rPr lang="ro-RO" dirty="0" smtClean="0"/>
              <a:t>volumul rezidual (VR)</a:t>
            </a:r>
            <a:r>
              <a:rPr lang="en-US" dirty="0" smtClean="0"/>
              <a:t>= 1500 ml </a:t>
            </a:r>
            <a:r>
              <a:rPr lang="en-US" dirty="0" err="1" smtClean="0"/>
              <a:t>iar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expirator</a:t>
            </a:r>
            <a:r>
              <a:rPr lang="en-US" dirty="0" smtClean="0"/>
              <a:t> de </a:t>
            </a:r>
            <a:r>
              <a:rPr lang="en-US" dirty="0" err="1" smtClean="0"/>
              <a:t>rezerv</a:t>
            </a:r>
            <a:r>
              <a:rPr lang="ro-RO" dirty="0" smtClean="0"/>
              <a:t>ă (VER)</a:t>
            </a:r>
            <a:r>
              <a:rPr lang="en-US" dirty="0" smtClean="0"/>
              <a:t>= 2500 ml.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APLICA</a:t>
            </a:r>
            <a:r>
              <a:rPr lang="ro-RO" b="1" dirty="0" smtClean="0"/>
              <a:t>Ţ</a:t>
            </a:r>
            <a:r>
              <a:rPr lang="en-US" b="1" dirty="0" smtClean="0"/>
              <a:t>IE</a:t>
            </a:r>
            <a:r>
              <a:rPr lang="ro-RO" b="1" dirty="0" smtClean="0"/>
              <a:t> </a:t>
            </a:r>
            <a:r>
              <a:rPr lang="en-US" b="1" dirty="0" smtClean="0"/>
              <a:t>VOLUME RESPIRATORII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REZOLVARE  PROBLEMA NR.1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CPT= VR+ CV </a:t>
            </a:r>
          </a:p>
          <a:p>
            <a:r>
              <a:rPr lang="en-US" dirty="0" smtClean="0"/>
              <a:t>7000ml= 1500ml+CV</a:t>
            </a:r>
          </a:p>
          <a:p>
            <a:r>
              <a:rPr lang="en-US" dirty="0" smtClean="0"/>
              <a:t>CV=7000ml-1500ml= 5500ml </a:t>
            </a:r>
            <a:r>
              <a:rPr lang="en-US" dirty="0" err="1" smtClean="0"/>
              <a:t>aer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CV= VIR+VER+ VC</a:t>
            </a:r>
          </a:p>
          <a:p>
            <a:r>
              <a:rPr lang="en-US" dirty="0" smtClean="0"/>
              <a:t>5500= VIR+ 2500ml+ 500ml</a:t>
            </a:r>
          </a:p>
          <a:p>
            <a:pPr>
              <a:buNone/>
            </a:pPr>
            <a:r>
              <a:rPr lang="en-US" u="sng" dirty="0" smtClean="0"/>
              <a:t>VIR</a:t>
            </a:r>
            <a:r>
              <a:rPr lang="en-US" dirty="0" smtClean="0"/>
              <a:t>= 5500ml- 3000ml= 2</a:t>
            </a:r>
            <a:r>
              <a:rPr lang="en-US" u="sng" dirty="0" smtClean="0"/>
              <a:t>500ml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APLICA</a:t>
            </a:r>
            <a:r>
              <a:rPr lang="ro-RO" b="1" dirty="0" smtClean="0"/>
              <a:t>Ţ</a:t>
            </a:r>
            <a:r>
              <a:rPr lang="en-US" b="1" dirty="0" smtClean="0"/>
              <a:t>IE</a:t>
            </a:r>
            <a:r>
              <a:rPr lang="ro-RO" b="1" dirty="0" smtClean="0"/>
              <a:t> </a:t>
            </a:r>
            <a:r>
              <a:rPr lang="en-US" b="1" dirty="0" smtClean="0"/>
              <a:t>VOLUME RESPIRATORII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PROBLEMA NR.2</a:t>
            </a:r>
            <a:endParaRPr lang="ro-RO" b="1" dirty="0" smtClean="0"/>
          </a:p>
          <a:p>
            <a:pPr>
              <a:buNone/>
            </a:pPr>
            <a:r>
              <a:rPr lang="ro-RO" dirty="0" smtClean="0"/>
              <a:t>C</a:t>
            </a:r>
            <a:r>
              <a:rPr lang="en-US" dirty="0" err="1" smtClean="0"/>
              <a:t>alcula</a:t>
            </a:r>
            <a:r>
              <a:rPr lang="ro-RO" dirty="0" smtClean="0"/>
              <a:t>ţi</a:t>
            </a:r>
            <a:r>
              <a:rPr lang="en-US" dirty="0" smtClean="0"/>
              <a:t> </a:t>
            </a:r>
            <a:r>
              <a:rPr lang="ro-RO" dirty="0" smtClean="0"/>
              <a:t>capacitatea pulmonară totală (CPT) a unui bărbat şi debitul lui respirator, ştiind </a:t>
            </a:r>
            <a:r>
              <a:rPr lang="en-US" dirty="0" err="1" smtClean="0"/>
              <a:t>urm</a:t>
            </a:r>
            <a:r>
              <a:rPr lang="ro-RO" dirty="0" smtClean="0"/>
              <a:t>ă</a:t>
            </a:r>
            <a:r>
              <a:rPr lang="en-US" dirty="0" err="1" smtClean="0"/>
              <a:t>toarele</a:t>
            </a:r>
            <a:r>
              <a:rPr lang="ro-RO" dirty="0" smtClean="0"/>
              <a:t>: </a:t>
            </a:r>
            <a:endParaRPr lang="en-US" dirty="0" smtClean="0"/>
          </a:p>
          <a:p>
            <a:r>
              <a:rPr lang="ro-RO" dirty="0" smtClean="0"/>
              <a:t>volumul rezidual (VR) are o valoare egală cu a volumului expirator de rezervă (VER)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ro-RO" dirty="0" smtClean="0"/>
              <a:t>ins</a:t>
            </a:r>
            <a:r>
              <a:rPr lang="en-US" dirty="0" err="1" smtClean="0"/>
              <a:t>pirator</a:t>
            </a:r>
            <a:r>
              <a:rPr lang="en-US" dirty="0" smtClean="0"/>
              <a:t> de </a:t>
            </a:r>
            <a:r>
              <a:rPr lang="en-US" dirty="0" err="1" smtClean="0"/>
              <a:t>rezerv</a:t>
            </a:r>
            <a:r>
              <a:rPr lang="ro-RO" dirty="0" smtClean="0"/>
              <a:t>ă (VIR)</a:t>
            </a:r>
            <a:r>
              <a:rPr lang="en-US" dirty="0" smtClean="0"/>
              <a:t>= 2</a:t>
            </a:r>
            <a:r>
              <a:rPr lang="ro-RO" dirty="0" smtClean="0"/>
              <a:t>0</a:t>
            </a:r>
            <a:r>
              <a:rPr lang="en-US" dirty="0" smtClean="0"/>
              <a:t>00 ml</a:t>
            </a:r>
            <a:endParaRPr lang="ro-RO" dirty="0" smtClean="0"/>
          </a:p>
          <a:p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curent</a:t>
            </a:r>
            <a:r>
              <a:rPr lang="en-US" dirty="0" smtClean="0"/>
              <a:t> (VC) = 500 ml</a:t>
            </a:r>
          </a:p>
          <a:p>
            <a:r>
              <a:rPr lang="en-US" dirty="0" smtClean="0"/>
              <a:t>c</a:t>
            </a:r>
            <a:r>
              <a:rPr lang="ro-RO" dirty="0" smtClean="0"/>
              <a:t>apacitatea vitală (CV)</a:t>
            </a:r>
            <a:r>
              <a:rPr lang="en-US" dirty="0" smtClean="0"/>
              <a:t>= 4500ml.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391</TotalTime>
  <Words>470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 VENTILAŢIA PULMONARĂ</vt:lpstr>
      <vt:lpstr>PLĂMÂNI ÎN INSPIRAŢIE ŞI ÎN EXPIRAŢIE</vt:lpstr>
      <vt:lpstr>PLĂMÂN COLABAT</vt:lpstr>
      <vt:lpstr>SPIROMETRIE/ SPIROMETRE</vt:lpstr>
      <vt:lpstr>EVALUAREA  PERFORMANŢEI</vt:lpstr>
      <vt:lpstr>EVALUAREA  PERFORMANŢEI</vt:lpstr>
      <vt:lpstr>APLICAŢIE VOLUME RESPIRATORII</vt:lpstr>
      <vt:lpstr>APLICAŢIE VOLUME RESPIRATORII </vt:lpstr>
      <vt:lpstr>APLICAŢIE VOLUME RESPIRATORII</vt:lpstr>
      <vt:lpstr>APLICAŢIE VOLUME RESPIRATORII</vt:lpstr>
      <vt:lpstr>Surse imagini:</vt:lpstr>
    </vt:vector>
  </TitlesOfParts>
  <Company>INSPECTORATUL SCOLAR JUDETEAN CONSTANTA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VENTILAŢIA PULMONARĂ</dc:title>
  <dc:creator>FIZICA</dc:creator>
  <cp:lastModifiedBy>1</cp:lastModifiedBy>
  <cp:revision>22</cp:revision>
  <dcterms:created xsi:type="dcterms:W3CDTF">2015-05-25T10:21:26Z</dcterms:created>
  <dcterms:modified xsi:type="dcterms:W3CDTF">2020-04-02T14:45:50Z</dcterms:modified>
</cp:coreProperties>
</file>