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9" r:id="rId4"/>
    <p:sldId id="260" r:id="rId5"/>
    <p:sldId id="283" r:id="rId6"/>
    <p:sldId id="268" r:id="rId7"/>
    <p:sldId id="284" r:id="rId8"/>
    <p:sldId id="261" r:id="rId9"/>
    <p:sldId id="270" r:id="rId10"/>
    <p:sldId id="271" r:id="rId11"/>
    <p:sldId id="295" r:id="rId12"/>
    <p:sldId id="296" r:id="rId13"/>
    <p:sldId id="297" r:id="rId14"/>
    <p:sldId id="285" r:id="rId15"/>
    <p:sldId id="286" r:id="rId16"/>
    <p:sldId id="287" r:id="rId17"/>
    <p:sldId id="278" r:id="rId18"/>
    <p:sldId id="298" r:id="rId19"/>
    <p:sldId id="288" r:id="rId20"/>
    <p:sldId id="289" r:id="rId21"/>
    <p:sldId id="290" r:id="rId22"/>
    <p:sldId id="292" r:id="rId23"/>
    <p:sldId id="291" r:id="rId24"/>
    <p:sldId id="281" r:id="rId25"/>
    <p:sldId id="299" r:id="rId26"/>
    <p:sldId id="294" r:id="rId2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536"/>
    <a:srgbClr val="4EE739"/>
    <a:srgbClr val="F79931"/>
    <a:srgbClr val="EF4BB8"/>
    <a:srgbClr val="9C5BCD"/>
    <a:srgbClr val="29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8061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648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7966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7023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7019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6953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41575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99562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686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4814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555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255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424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306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593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680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A134D342-2A72-4CD9-98B0-7DFFF0C6A91F}" type="datetimeFigureOut">
              <a:rPr lang="ro-RO" smtClean="0"/>
              <a:pPr/>
              <a:t>07.04.2020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F331401-DA74-4690-AFE7-A2F25E43D90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477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09" y="304800"/>
            <a:ext cx="10018713" cy="12953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09" y="2146297"/>
            <a:ext cx="10018713" cy="41656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1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lnSpc>
          <a:spcPct val="125000"/>
        </a:lnSpc>
        <a:spcBef>
          <a:spcPts val="6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036bu4hn20" TargetMode="External"/><Relationship Id="rId2" Type="http://schemas.openxmlformats.org/officeDocument/2006/relationships/hyperlink" Target="https://learningapps.org/watch?v=pi9m6bdn3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oyh25g6t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740" y="3319652"/>
            <a:ext cx="6591869" cy="2387600"/>
          </a:xfrm>
        </p:spPr>
        <p:txBody>
          <a:bodyPr/>
          <a:lstStyle/>
          <a:p>
            <a:pPr algn="ctr"/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Ecuații în mulțimea numerelor întregi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48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Exemple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Rezolvăm </a:t>
            </a:r>
            <a:r>
              <a:rPr lang="ro-RO" dirty="0"/>
              <a:t>ecuația 2 </a:t>
            </a:r>
            <a:r>
              <a:rPr lang="ro-RO" dirty="0">
                <a:sym typeface="Wingdings 2" panose="05020102010507070707" pitchFamily="18" charset="2"/>
              </a:rPr>
              <a:t> x + 9 = 15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	2 </a:t>
            </a:r>
            <a:r>
              <a:rPr lang="ro-RO" dirty="0">
                <a:sym typeface="Wingdings 2" panose="05020102010507070707" pitchFamily="18" charset="2"/>
              </a:rPr>
              <a:t> x + 9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15</a:t>
            </a:r>
            <a:r>
              <a:rPr lang="ro-RO" dirty="0">
                <a:sym typeface="Wingdings 2" panose="05020102010507070707" pitchFamily="18" charset="2"/>
              </a:rPr>
              <a:t>			scădem 9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din ambii membri</a:t>
            </a:r>
          </a:p>
          <a:p>
            <a:pPr marL="0" indent="0">
              <a:buNone/>
            </a:pPr>
            <a:r>
              <a:rPr lang="ro-RO" dirty="0" smtClean="0"/>
              <a:t>	2 </a:t>
            </a:r>
            <a:r>
              <a:rPr lang="ro-RO" dirty="0">
                <a:sym typeface="Wingdings 2" panose="05020102010507070707" pitchFamily="18" charset="2"/>
              </a:rPr>
              <a:t> x = </a:t>
            </a:r>
            <a:r>
              <a:rPr lang="ro-RO" dirty="0" smtClean="0">
                <a:sym typeface="Wingdings 2" panose="05020102010507070707" pitchFamily="18" charset="2"/>
              </a:rPr>
              <a:t>15 </a:t>
            </a:r>
            <a:r>
              <a:rPr lang="ro-RO" dirty="0">
                <a:sym typeface="Wingdings 2" panose="05020102010507070707" pitchFamily="18" charset="2"/>
              </a:rPr>
              <a:t>– </a:t>
            </a:r>
            <a:r>
              <a:rPr lang="ro-RO" dirty="0" smtClean="0">
                <a:sym typeface="Wingdings 2" panose="05020102010507070707" pitchFamily="18" charset="2"/>
              </a:rPr>
              <a:t>9</a:t>
            </a:r>
            <a:r>
              <a:rPr lang="ro-RO" dirty="0">
                <a:sym typeface="Wingdings 2" panose="05020102010507070707" pitchFamily="18" charset="2"/>
              </a:rPr>
              <a:t>			</a:t>
            </a:r>
            <a:endParaRPr lang="ro-RO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/>
              <a:t>	2 </a:t>
            </a:r>
            <a:r>
              <a:rPr lang="ro-RO" dirty="0">
                <a:sym typeface="Wingdings 2" panose="05020102010507070707" pitchFamily="18" charset="2"/>
              </a:rPr>
              <a:t> x = 6</a:t>
            </a:r>
            <a:r>
              <a:rPr lang="ro-RO" dirty="0" smtClean="0">
                <a:sym typeface="Wingdings 2" panose="05020102010507070707" pitchFamily="18" charset="2"/>
              </a:rPr>
              <a:t> 				împărțim </a:t>
            </a:r>
            <a:r>
              <a:rPr lang="ro-RO" dirty="0">
                <a:sym typeface="Wingdings 2" panose="05020102010507070707" pitchFamily="18" charset="2"/>
              </a:rPr>
              <a:t>ambii membri la </a:t>
            </a:r>
            <a:r>
              <a:rPr lang="ro-RO" dirty="0" smtClean="0">
                <a:sym typeface="Wingdings 2" panose="05020102010507070707" pitchFamily="18" charset="2"/>
              </a:rPr>
              <a:t>2</a:t>
            </a:r>
            <a:endParaRPr lang="ro-RO" dirty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>
                <a:sym typeface="Wingdings 2" panose="05020102010507070707" pitchFamily="18" charset="2"/>
              </a:rPr>
              <a:t>	x </a:t>
            </a:r>
            <a:r>
              <a:rPr lang="ro-RO" dirty="0">
                <a:sym typeface="Wingdings 2" panose="05020102010507070707" pitchFamily="18" charset="2"/>
              </a:rPr>
              <a:t>= 6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: </a:t>
            </a:r>
            <a:r>
              <a:rPr lang="ro-RO" dirty="0" smtClean="0">
                <a:sym typeface="Wingdings 2" panose="05020102010507070707" pitchFamily="18" charset="2"/>
              </a:rPr>
              <a:t>2</a:t>
            </a:r>
            <a:r>
              <a:rPr lang="ro-RO" dirty="0">
                <a:sym typeface="Wingdings 2" panose="05020102010507070707" pitchFamily="18" charset="2"/>
              </a:rPr>
              <a:t>			</a:t>
            </a:r>
            <a:endParaRPr lang="ro-RO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>
                <a:sym typeface="Wingdings 2" panose="05020102010507070707" pitchFamily="18" charset="2"/>
              </a:rPr>
              <a:t>	x </a:t>
            </a:r>
            <a:r>
              <a:rPr lang="ro-RO" dirty="0" smtClean="0">
                <a:sym typeface="Wingdings 2" panose="05020102010507070707" pitchFamily="18" charset="2"/>
              </a:rPr>
              <a:t>= 3						soluția </a:t>
            </a:r>
            <a:r>
              <a:rPr lang="ro-RO" dirty="0">
                <a:sym typeface="Wingdings 2" panose="05020102010507070707" pitchFamily="18" charset="2"/>
              </a:rPr>
              <a:t>ecuației este </a:t>
            </a:r>
            <a:r>
              <a:rPr lang="ro-RO" dirty="0" smtClean="0">
                <a:sym typeface="Wingdings 2" panose="05020102010507070707" pitchFamily="18" charset="2"/>
              </a:rPr>
              <a:t>3</a:t>
            </a: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6639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Exemple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Verificăm că 3 este soluție </a:t>
            </a:r>
            <a:r>
              <a:rPr lang="ro-RO" dirty="0"/>
              <a:t>a ecuației 2 </a:t>
            </a:r>
            <a:r>
              <a:rPr lang="ro-RO" dirty="0">
                <a:sym typeface="Wingdings 2" panose="05020102010507070707" pitchFamily="18" charset="2"/>
              </a:rPr>
              <a:t> x + 9 = 15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	2 </a:t>
            </a:r>
            <a:r>
              <a:rPr lang="ro-RO" dirty="0">
                <a:sym typeface="Wingdings 2" panose="05020102010507070707" pitchFamily="18" charset="2"/>
              </a:rPr>
              <a:t> 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3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+ 9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15</a:t>
            </a:r>
            <a:r>
              <a:rPr lang="ro-RO" dirty="0">
                <a:sym typeface="Wingdings 2" panose="05020102010507070707" pitchFamily="18" charset="2"/>
              </a:rPr>
              <a:t>	</a:t>
            </a:r>
            <a:r>
              <a:rPr lang="ro-RO" dirty="0" smtClean="0">
                <a:sym typeface="Wingdings 2" panose="05020102010507070707" pitchFamily="18" charset="2"/>
              </a:rPr>
              <a:t>		înlocuim x cu 3</a:t>
            </a:r>
            <a:endParaRPr lang="ro-RO" dirty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>
                <a:sym typeface="Wingdings 2" panose="05020102010507070707" pitchFamily="18" charset="2"/>
              </a:rPr>
              <a:t>	6 + 9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15</a:t>
            </a:r>
            <a:r>
              <a:rPr lang="ro-RO" dirty="0">
                <a:sym typeface="Wingdings 2" panose="05020102010507070707" pitchFamily="18" charset="2"/>
              </a:rPr>
              <a:t>			</a:t>
            </a:r>
            <a:endParaRPr lang="ro-RO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>
                <a:sym typeface="Wingdings 2" panose="05020102010507070707" pitchFamily="18" charset="2"/>
              </a:rPr>
              <a:t>	15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15					egalitate adevărată</a:t>
            </a:r>
            <a:endParaRPr lang="ro-RO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406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Exemple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Rezolvăm </a:t>
            </a:r>
            <a:r>
              <a:rPr lang="ro-RO" dirty="0"/>
              <a:t>ecuația 2 </a:t>
            </a:r>
            <a:r>
              <a:rPr lang="ro-RO" dirty="0">
                <a:sym typeface="Wingdings 2" panose="05020102010507070707" pitchFamily="18" charset="2"/>
              </a:rPr>
              <a:t> x –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9 = 15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	2 </a:t>
            </a:r>
            <a:r>
              <a:rPr lang="ro-RO" dirty="0">
                <a:sym typeface="Wingdings 2" panose="05020102010507070707" pitchFamily="18" charset="2"/>
              </a:rPr>
              <a:t> x </a:t>
            </a:r>
            <a:r>
              <a:rPr lang="ro-RO" dirty="0">
                <a:sym typeface="Wingdings 2" panose="05020102010507070707" pitchFamily="18" charset="2"/>
              </a:rPr>
              <a:t>– </a:t>
            </a:r>
            <a:r>
              <a:rPr lang="ro-RO" dirty="0">
                <a:sym typeface="Wingdings 2" panose="05020102010507070707" pitchFamily="18" charset="2"/>
              </a:rPr>
              <a:t>9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15</a:t>
            </a:r>
            <a:r>
              <a:rPr lang="ro-RO" dirty="0">
                <a:sym typeface="Wingdings 2" panose="05020102010507070707" pitchFamily="18" charset="2"/>
              </a:rPr>
              <a:t>			scădem 9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din ambii membri</a:t>
            </a:r>
          </a:p>
          <a:p>
            <a:pPr marL="0" indent="0">
              <a:buNone/>
            </a:pPr>
            <a:r>
              <a:rPr lang="ro-RO" dirty="0" smtClean="0"/>
              <a:t>	2 </a:t>
            </a:r>
            <a:r>
              <a:rPr lang="ro-RO" dirty="0">
                <a:sym typeface="Wingdings 2" panose="05020102010507070707" pitchFamily="18" charset="2"/>
              </a:rPr>
              <a:t> x = </a:t>
            </a:r>
            <a:r>
              <a:rPr lang="ro-RO" dirty="0" smtClean="0">
                <a:sym typeface="Wingdings 2" panose="05020102010507070707" pitchFamily="18" charset="2"/>
              </a:rPr>
              <a:t>15 </a:t>
            </a:r>
            <a:r>
              <a:rPr lang="ro-RO" dirty="0">
                <a:sym typeface="Wingdings 2" panose="05020102010507070707" pitchFamily="18" charset="2"/>
              </a:rPr>
              <a:t>+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 smtClean="0">
                <a:sym typeface="Wingdings 2" panose="05020102010507070707" pitchFamily="18" charset="2"/>
              </a:rPr>
              <a:t>9</a:t>
            </a:r>
            <a:r>
              <a:rPr lang="ro-RO" dirty="0">
                <a:sym typeface="Wingdings 2" panose="05020102010507070707" pitchFamily="18" charset="2"/>
              </a:rPr>
              <a:t>			</a:t>
            </a:r>
            <a:endParaRPr lang="ro-RO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/>
              <a:t>	2 </a:t>
            </a:r>
            <a:r>
              <a:rPr lang="ro-RO" dirty="0">
                <a:sym typeface="Wingdings 2" panose="05020102010507070707" pitchFamily="18" charset="2"/>
              </a:rPr>
              <a:t> x = </a:t>
            </a:r>
            <a:r>
              <a:rPr lang="ro-RO" dirty="0" smtClean="0">
                <a:sym typeface="Wingdings 2" panose="05020102010507070707" pitchFamily="18" charset="2"/>
              </a:rPr>
              <a:t>24 </a:t>
            </a:r>
            <a:r>
              <a:rPr lang="ro-RO" dirty="0" smtClean="0">
                <a:sym typeface="Wingdings 2" panose="05020102010507070707" pitchFamily="18" charset="2"/>
              </a:rPr>
              <a:t>				împărțim </a:t>
            </a:r>
            <a:r>
              <a:rPr lang="ro-RO" dirty="0">
                <a:sym typeface="Wingdings 2" panose="05020102010507070707" pitchFamily="18" charset="2"/>
              </a:rPr>
              <a:t>ambii membri la </a:t>
            </a:r>
            <a:r>
              <a:rPr lang="ro-RO" dirty="0" smtClean="0">
                <a:sym typeface="Wingdings 2" panose="05020102010507070707" pitchFamily="18" charset="2"/>
              </a:rPr>
              <a:t>2</a:t>
            </a:r>
            <a:endParaRPr lang="ro-RO" dirty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>
                <a:sym typeface="Wingdings 2" panose="05020102010507070707" pitchFamily="18" charset="2"/>
              </a:rPr>
              <a:t>	x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24 </a:t>
            </a:r>
            <a:r>
              <a:rPr lang="ro-RO" dirty="0">
                <a:sym typeface="Wingdings 2" panose="05020102010507070707" pitchFamily="18" charset="2"/>
              </a:rPr>
              <a:t>: </a:t>
            </a:r>
            <a:r>
              <a:rPr lang="ro-RO" dirty="0" smtClean="0">
                <a:sym typeface="Wingdings 2" panose="05020102010507070707" pitchFamily="18" charset="2"/>
              </a:rPr>
              <a:t>2</a:t>
            </a:r>
            <a:r>
              <a:rPr lang="ro-RO" dirty="0">
                <a:sym typeface="Wingdings 2" panose="05020102010507070707" pitchFamily="18" charset="2"/>
              </a:rPr>
              <a:t>			</a:t>
            </a:r>
            <a:endParaRPr lang="ro-RO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>
                <a:sym typeface="Wingdings 2" panose="05020102010507070707" pitchFamily="18" charset="2"/>
              </a:rPr>
              <a:t>	x </a:t>
            </a:r>
            <a:r>
              <a:rPr lang="ro-RO" dirty="0" smtClean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12</a:t>
            </a:r>
            <a:r>
              <a:rPr lang="ro-RO" dirty="0" smtClean="0">
                <a:sym typeface="Wingdings 2" panose="05020102010507070707" pitchFamily="18" charset="2"/>
              </a:rPr>
              <a:t>					</a:t>
            </a:r>
            <a:r>
              <a:rPr lang="ro-RO" dirty="0" smtClean="0">
                <a:sym typeface="Wingdings 2" panose="05020102010507070707" pitchFamily="18" charset="2"/>
              </a:rPr>
              <a:t>soluția </a:t>
            </a:r>
            <a:r>
              <a:rPr lang="ro-RO" dirty="0">
                <a:sym typeface="Wingdings 2" panose="05020102010507070707" pitchFamily="18" charset="2"/>
              </a:rPr>
              <a:t>ecuației este </a:t>
            </a:r>
            <a:r>
              <a:rPr lang="ro-RO" dirty="0" smtClean="0">
                <a:sym typeface="Wingdings 2" panose="05020102010507070707" pitchFamily="18" charset="2"/>
              </a:rPr>
              <a:t>12</a:t>
            </a: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9649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Exemple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Verificăm că 12 este soluție </a:t>
            </a:r>
            <a:r>
              <a:rPr lang="ro-RO" dirty="0"/>
              <a:t>a ecuației 2 </a:t>
            </a:r>
            <a:r>
              <a:rPr lang="ro-RO" dirty="0">
                <a:sym typeface="Wingdings 2" panose="05020102010507070707" pitchFamily="18" charset="2"/>
              </a:rPr>
              <a:t> x –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9 = 15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	2 </a:t>
            </a:r>
            <a:r>
              <a:rPr lang="ro-RO" dirty="0">
                <a:sym typeface="Wingdings 2" panose="05020102010507070707" pitchFamily="18" charset="2"/>
              </a:rPr>
              <a:t> 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12</a:t>
            </a:r>
            <a:r>
              <a:rPr lang="ro-RO" dirty="0">
                <a:sym typeface="Wingdings 2" panose="05020102010507070707" pitchFamily="18" charset="2"/>
              </a:rPr>
              <a:t> – </a:t>
            </a:r>
            <a:r>
              <a:rPr lang="ro-RO" dirty="0">
                <a:sym typeface="Wingdings 2" panose="05020102010507070707" pitchFamily="18" charset="2"/>
              </a:rPr>
              <a:t>9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15</a:t>
            </a:r>
            <a:r>
              <a:rPr lang="ro-RO" dirty="0">
                <a:sym typeface="Wingdings 2" panose="05020102010507070707" pitchFamily="18" charset="2"/>
              </a:rPr>
              <a:t>	</a:t>
            </a:r>
            <a:r>
              <a:rPr lang="ro-RO" dirty="0" smtClean="0">
                <a:sym typeface="Wingdings 2" panose="05020102010507070707" pitchFamily="18" charset="2"/>
              </a:rPr>
              <a:t>		înlocuim x cu 12</a:t>
            </a:r>
            <a:endParaRPr lang="ro-RO" dirty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>
                <a:sym typeface="Wingdings 2" panose="05020102010507070707" pitchFamily="18" charset="2"/>
              </a:rPr>
              <a:t>	24 </a:t>
            </a:r>
            <a:r>
              <a:rPr lang="ro-RO" dirty="0">
                <a:sym typeface="Wingdings 2" panose="05020102010507070707" pitchFamily="18" charset="2"/>
              </a:rPr>
              <a:t>–</a:t>
            </a:r>
            <a:r>
              <a:rPr lang="ro-RO" dirty="0" smtClean="0">
                <a:sym typeface="Wingdings 2" panose="05020102010507070707" pitchFamily="18" charset="2"/>
              </a:rPr>
              <a:t> 9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15</a:t>
            </a:r>
            <a:r>
              <a:rPr lang="ro-RO" dirty="0">
                <a:sym typeface="Wingdings 2" panose="05020102010507070707" pitchFamily="18" charset="2"/>
              </a:rPr>
              <a:t>			</a:t>
            </a:r>
            <a:endParaRPr lang="ro-RO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ro-RO" dirty="0" smtClean="0">
                <a:sym typeface="Wingdings 2" panose="05020102010507070707" pitchFamily="18" charset="2"/>
              </a:rPr>
              <a:t>	15</a:t>
            </a:r>
            <a:r>
              <a:rPr lang="ro-RO" dirty="0" smtClean="0">
                <a:sym typeface="Wingdings 2" panose="05020102010507070707" pitchFamily="18" charset="2"/>
              </a:rPr>
              <a:t>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15						egalitate adevărată</a:t>
            </a:r>
            <a:endParaRPr lang="ro-RO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6773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itannic Bold" panose="020B0903060703020204" pitchFamily="34" charset="0"/>
              </a:rPr>
              <a:t>Z</a:t>
            </a:r>
            <a:endParaRPr lang="ro-RO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Cum arată </a:t>
            </a:r>
            <a:r>
              <a:rPr lang="ro-RO" dirty="0" smtClean="0"/>
              <a:t>ecuațiile pe care le vom rezolva? </a:t>
            </a:r>
          </a:p>
        </p:txBody>
      </p:sp>
      <p:sp>
        <p:nvSpPr>
          <p:cNvPr id="4" name="Oval 3"/>
          <p:cNvSpPr/>
          <p:nvPr/>
        </p:nvSpPr>
        <p:spPr>
          <a:xfrm>
            <a:off x="4681271" y="2938703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5372186" y="2931460"/>
            <a:ext cx="548640" cy="548640"/>
          </a:xfrm>
          <a:prstGeom prst="ellipse">
            <a:avLst/>
          </a:prstGeom>
          <a:solidFill>
            <a:srgbClr val="EF4BB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65976" y="2892721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338" y="2892721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Arrow Connector 7"/>
          <p:cNvCxnSpPr>
            <a:endCxn id="12" idx="0"/>
          </p:cNvCxnSpPr>
          <p:nvPr/>
        </p:nvCxnSpPr>
        <p:spPr>
          <a:xfrm flipH="1">
            <a:off x="3327668" y="3589946"/>
            <a:ext cx="1456843" cy="11739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3" idx="0"/>
          </p:cNvCxnSpPr>
          <p:nvPr/>
        </p:nvCxnSpPr>
        <p:spPr>
          <a:xfrm flipH="1">
            <a:off x="5608200" y="3605439"/>
            <a:ext cx="74453" cy="11584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4" idx="0"/>
          </p:cNvCxnSpPr>
          <p:nvPr/>
        </p:nvCxnSpPr>
        <p:spPr>
          <a:xfrm>
            <a:off x="6872642" y="3548322"/>
            <a:ext cx="597287" cy="12155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5" idx="0"/>
          </p:cNvCxnSpPr>
          <p:nvPr/>
        </p:nvCxnSpPr>
        <p:spPr>
          <a:xfrm>
            <a:off x="8054374" y="3487343"/>
            <a:ext cx="830149" cy="1275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50745" y="4763909"/>
            <a:ext cx="2153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oeficient</a:t>
            </a:r>
          </a:p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(nu poate fi 0)</a:t>
            </a:r>
            <a:endParaRPr 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1277" y="4763909"/>
            <a:ext cx="215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necunoscută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16542" y="4763908"/>
            <a:ext cx="130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ermen liber</a:t>
            </a:r>
            <a:endParaRPr 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54736" y="4762390"/>
            <a:ext cx="125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ermen liber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70423" y="2949307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5652" y="2930601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8327" y="5944429"/>
            <a:ext cx="707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b, c și d sunt numere întregi (au semne)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itannic Bold" panose="020B0903060703020204" pitchFamily="34" charset="0"/>
              </a:rPr>
              <a:t>Z</a:t>
            </a:r>
            <a:endParaRPr lang="ro-RO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Etapa 1: separăm necunoscuta de termenii liberi = termenul liber din membrul stâng trece în membrul drept ca opusul său (cu semn schimbat</a:t>
            </a:r>
            <a:r>
              <a:rPr lang="ro-RO" dirty="0" smtClean="0"/>
              <a:t>)</a:t>
            </a:r>
            <a:endParaRPr lang="ro-RO" dirty="0"/>
          </a:p>
        </p:txBody>
      </p:sp>
      <p:sp>
        <p:nvSpPr>
          <p:cNvPr id="19" name="Oval 18"/>
          <p:cNvSpPr/>
          <p:nvPr/>
        </p:nvSpPr>
        <p:spPr>
          <a:xfrm>
            <a:off x="4265460" y="4413713"/>
            <a:ext cx="640080" cy="64008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4968996" y="4413713"/>
            <a:ext cx="640080" cy="640080"/>
          </a:xfrm>
          <a:prstGeom prst="ellipse">
            <a:avLst/>
          </a:prstGeom>
          <a:solidFill>
            <a:srgbClr val="EF4BB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81501" y="4414747"/>
            <a:ext cx="640080" cy="64008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183176" y="4413892"/>
            <a:ext cx="640080" cy="64008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06021" y="4457839"/>
            <a:ext cx="4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6260" y="4439133"/>
            <a:ext cx="46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20810" y="4413713"/>
            <a:ext cx="356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897" y="6074855"/>
            <a:ext cx="452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Atenție, se schimbă semnul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Straight Arrow Connector 5"/>
          <p:cNvCxnSpPr>
            <a:stCxn id="4" idx="0"/>
            <a:endCxn id="25" idx="2"/>
          </p:cNvCxnSpPr>
          <p:nvPr/>
        </p:nvCxnSpPr>
        <p:spPr>
          <a:xfrm flipH="1" flipV="1">
            <a:off x="8199223" y="4936933"/>
            <a:ext cx="413255" cy="11379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10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5482 -0.0581 C 0.06615 -0.0713 0.08346 -0.07778 0.10143 -0.07778 C 0.12188 -0.07778 0.13841 -0.0713 0.14974 -0.0581 L 0.20482 2.59259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34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1"/>
      <p:bldP spid="25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itannic Bold" panose="020B0903060703020204" pitchFamily="34" charset="0"/>
              </a:rPr>
              <a:t>Z</a:t>
            </a:r>
            <a:endParaRPr lang="ro-RO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Etapa 2: determinăm necunoscuta = termenul liber din membrul drept se împarte la coeficient</a:t>
            </a:r>
          </a:p>
        </p:txBody>
      </p:sp>
      <p:sp>
        <p:nvSpPr>
          <p:cNvPr id="12" name="Oval 11"/>
          <p:cNvSpPr/>
          <p:nvPr/>
        </p:nvSpPr>
        <p:spPr>
          <a:xfrm>
            <a:off x="4486895" y="3741823"/>
            <a:ext cx="640080" cy="64008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>
          <a:xfrm>
            <a:off x="5190431" y="3741823"/>
            <a:ext cx="640080" cy="640080"/>
          </a:xfrm>
          <a:prstGeom prst="ellipse">
            <a:avLst/>
          </a:prstGeom>
          <a:solidFill>
            <a:srgbClr val="EF4BB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26067" y="3702844"/>
            <a:ext cx="640080" cy="64008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19171" y="3728085"/>
            <a:ext cx="6400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74722" y="3702665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17" name="Oval 16"/>
          <p:cNvSpPr/>
          <p:nvPr/>
        </p:nvSpPr>
        <p:spPr>
          <a:xfrm>
            <a:off x="7427742" y="3702665"/>
            <a:ext cx="640080" cy="64008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90431" y="4736010"/>
            <a:ext cx="640080" cy="640080"/>
          </a:xfrm>
          <a:prstGeom prst="ellipse">
            <a:avLst/>
          </a:prstGeom>
          <a:solidFill>
            <a:srgbClr val="EF4BB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6930" y="4761430"/>
            <a:ext cx="6400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28" name="Oval 27"/>
          <p:cNvSpPr/>
          <p:nvPr/>
        </p:nvSpPr>
        <p:spPr>
          <a:xfrm>
            <a:off x="6543696" y="4761609"/>
            <a:ext cx="640080" cy="64008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60591" y="4761430"/>
            <a:ext cx="45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30" name="Oval 29"/>
          <p:cNvSpPr/>
          <p:nvPr/>
        </p:nvSpPr>
        <p:spPr>
          <a:xfrm>
            <a:off x="7713611" y="4761430"/>
            <a:ext cx="640080" cy="64008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80774" y="4765804"/>
            <a:ext cx="367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32" name="Oval 31"/>
          <p:cNvSpPr/>
          <p:nvPr/>
        </p:nvSpPr>
        <p:spPr>
          <a:xfrm>
            <a:off x="9047815" y="4740384"/>
            <a:ext cx="640080" cy="64008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14546" y="4687164"/>
            <a:ext cx="6400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endParaRPr lang="ro-R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15248" y="4727827"/>
            <a:ext cx="394047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2882" y="5776478"/>
            <a:ext cx="85417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Dacă împărțirea nu se poate efectua, ecuația nu are soluție în </a:t>
            </a:r>
            <a:r>
              <a:rPr lang="ro-RO" sz="2800" dirty="0" smtClean="0">
                <a:latin typeface="Britannic Bold" panose="020B09030607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endParaRPr lang="ro-RO" sz="2800" dirty="0">
              <a:latin typeface="Britannic Bold" panose="020B09030607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8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oadway" panose="04040905080B02020502" pitchFamily="82" charset="0"/>
              </a:rPr>
              <a:t>Z - </a:t>
            </a:r>
            <a:r>
              <a:rPr lang="ro-RO" dirty="0" smtClean="0"/>
              <a:t>exemple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067" y="2204215"/>
            <a:ext cx="10125894" cy="4237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Rezolvăm:</a:t>
            </a:r>
          </a:p>
          <a:p>
            <a:pPr>
              <a:buNone/>
            </a:pPr>
            <a:r>
              <a:rPr lang="ro-RO" dirty="0" smtClean="0"/>
              <a:t>	−</a:t>
            </a:r>
            <a:r>
              <a:rPr lang="ro-RO" dirty="0" smtClean="0"/>
              <a:t>5x + 1 = − 9			</a:t>
            </a:r>
            <a:r>
              <a:rPr lang="ro-RO" dirty="0" smtClean="0"/>
              <a:t>	3x </a:t>
            </a:r>
            <a:r>
              <a:rPr lang="ro-RO" dirty="0" smtClean="0"/>
              <a:t>− 4 = −13			2x − 15 = −3</a:t>
            </a:r>
          </a:p>
          <a:p>
            <a:pPr>
              <a:buNone/>
            </a:pPr>
            <a:r>
              <a:rPr lang="ro-RO" dirty="0" smtClean="0"/>
              <a:t>	−</a:t>
            </a:r>
            <a:r>
              <a:rPr lang="ro-RO" dirty="0" smtClean="0"/>
              <a:t>5x = −9 − 1				3x = −13 + 4			2x = −3 + 15</a:t>
            </a:r>
          </a:p>
          <a:p>
            <a:pPr>
              <a:buNone/>
            </a:pPr>
            <a:r>
              <a:rPr lang="ro-RO" dirty="0" smtClean="0"/>
              <a:t>	−</a:t>
            </a:r>
            <a:r>
              <a:rPr lang="ro-RO" dirty="0" smtClean="0"/>
              <a:t>5x = −10					3x = −9					2x = 12</a:t>
            </a:r>
          </a:p>
          <a:p>
            <a:pPr>
              <a:buNone/>
            </a:pPr>
            <a:r>
              <a:rPr lang="ro-RO" dirty="0" smtClean="0"/>
              <a:t>	x </a:t>
            </a:r>
            <a:r>
              <a:rPr lang="ro-RO" dirty="0" smtClean="0"/>
              <a:t>= (−10) : (−5)			x = (−9) : 3			</a:t>
            </a:r>
            <a:r>
              <a:rPr lang="ro-RO" dirty="0" smtClean="0"/>
              <a:t>x </a:t>
            </a:r>
            <a:r>
              <a:rPr lang="ro-RO" dirty="0" smtClean="0"/>
              <a:t>= 12 : 2</a:t>
            </a:r>
          </a:p>
          <a:p>
            <a:pPr>
              <a:buNone/>
            </a:pPr>
            <a:r>
              <a:rPr lang="ro-RO" dirty="0" smtClean="0"/>
              <a:t>	x </a:t>
            </a:r>
            <a:r>
              <a:rPr lang="ro-RO" dirty="0" smtClean="0"/>
              <a:t>= 2							x = −3					x = 6</a:t>
            </a:r>
          </a:p>
        </p:txBody>
      </p:sp>
    </p:spTree>
    <p:extLst>
      <p:ext uri="{BB962C8B-B14F-4D97-AF65-F5344CB8AC3E}">
        <p14:creationId xmlns:p14="http://schemas.microsoft.com/office/powerpoint/2010/main" val="12750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oadway" panose="04040905080B02020502" pitchFamily="82" charset="0"/>
              </a:rPr>
              <a:t>Z - </a:t>
            </a:r>
            <a:r>
              <a:rPr lang="ro-RO" dirty="0" smtClean="0"/>
              <a:t>exemple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067" y="2204215"/>
            <a:ext cx="10139542" cy="39372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Verificăm:</a:t>
            </a:r>
          </a:p>
          <a:p>
            <a:pPr>
              <a:buNone/>
            </a:pPr>
            <a:r>
              <a:rPr lang="ro-RO" dirty="0" smtClean="0"/>
              <a:t>−5 </a:t>
            </a:r>
            <a:r>
              <a:rPr lang="ro-RO" dirty="0" smtClean="0">
                <a:sym typeface="Wingdings 2" panose="05020102010507070707" pitchFamily="18" charset="2"/>
              </a:rPr>
              <a:t> 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2</a:t>
            </a:r>
            <a:r>
              <a:rPr lang="ro-RO" dirty="0" smtClean="0"/>
              <a:t> </a:t>
            </a:r>
            <a:r>
              <a:rPr lang="ro-RO" dirty="0" smtClean="0"/>
              <a:t>+ 1 = − 9			</a:t>
            </a:r>
            <a:r>
              <a:rPr lang="ro-RO" dirty="0" smtClean="0"/>
              <a:t>3 </a:t>
            </a:r>
            <a:r>
              <a:rPr lang="ro-RO" dirty="0" smtClean="0">
                <a:sym typeface="Wingdings 2" panose="05020102010507070707" pitchFamily="18" charset="2"/>
              </a:rPr>
              <a:t> (</a:t>
            </a:r>
            <a:r>
              <a:rPr lang="ro-RO" dirty="0">
                <a:solidFill>
                  <a:srgbClr val="FF0000"/>
                </a:solidFill>
              </a:rPr>
              <a:t>−</a:t>
            </a:r>
            <a:r>
              <a:rPr lang="ro-RO" dirty="0" smtClean="0">
                <a:solidFill>
                  <a:srgbClr val="FF0000"/>
                </a:solidFill>
              </a:rPr>
              <a:t>3</a:t>
            </a:r>
            <a:r>
              <a:rPr lang="ro-RO" dirty="0" smtClean="0"/>
              <a:t>) </a:t>
            </a:r>
            <a:r>
              <a:rPr lang="ro-RO" dirty="0" smtClean="0"/>
              <a:t>− 4 = −13		</a:t>
            </a:r>
            <a:r>
              <a:rPr lang="ro-RO" dirty="0" smtClean="0"/>
              <a:t>2 </a:t>
            </a:r>
            <a:r>
              <a:rPr lang="ro-RO" dirty="0">
                <a:sym typeface="Wingdings 2" panose="05020102010507070707" pitchFamily="18" charset="2"/>
              </a:rPr>
              <a:t> 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6</a:t>
            </a:r>
            <a:r>
              <a:rPr lang="ro-RO" dirty="0" smtClean="0"/>
              <a:t> </a:t>
            </a:r>
            <a:r>
              <a:rPr lang="ro-RO" dirty="0" smtClean="0"/>
              <a:t>− 15 = −3</a:t>
            </a:r>
          </a:p>
          <a:p>
            <a:pPr>
              <a:buNone/>
            </a:pPr>
            <a:r>
              <a:rPr lang="ro-RO" dirty="0" smtClean="0"/>
              <a:t>−</a:t>
            </a:r>
            <a:r>
              <a:rPr lang="ro-RO" dirty="0" smtClean="0"/>
              <a:t>10 + 1</a:t>
            </a:r>
            <a:r>
              <a:rPr lang="ro-RO" dirty="0" smtClean="0"/>
              <a:t> </a:t>
            </a:r>
            <a:r>
              <a:rPr lang="ro-RO" dirty="0" smtClean="0"/>
              <a:t>= −</a:t>
            </a:r>
            <a:r>
              <a:rPr lang="ro-RO" dirty="0" smtClean="0"/>
              <a:t>9</a:t>
            </a:r>
            <a:r>
              <a:rPr lang="ro-RO" dirty="0" smtClean="0"/>
              <a:t>				</a:t>
            </a:r>
            <a:r>
              <a:rPr lang="ro-RO" dirty="0" smtClean="0"/>
              <a:t>−9 </a:t>
            </a:r>
            <a:r>
              <a:rPr lang="ro-RO" dirty="0"/>
              <a:t>− 4</a:t>
            </a:r>
            <a:r>
              <a:rPr lang="ro-RO" dirty="0" smtClean="0"/>
              <a:t> </a:t>
            </a:r>
            <a:r>
              <a:rPr lang="ro-RO" dirty="0" smtClean="0"/>
              <a:t>= −</a:t>
            </a:r>
            <a:r>
              <a:rPr lang="ro-RO" dirty="0" smtClean="0"/>
              <a:t>13</a:t>
            </a:r>
            <a:r>
              <a:rPr lang="ro-RO" dirty="0" smtClean="0"/>
              <a:t>			</a:t>
            </a:r>
            <a:r>
              <a:rPr lang="ro-RO" dirty="0" smtClean="0"/>
              <a:t>	</a:t>
            </a:r>
            <a:r>
              <a:rPr lang="ro-RO" dirty="0" smtClean="0"/>
              <a:t>12 </a:t>
            </a:r>
            <a:r>
              <a:rPr lang="ro-RO" dirty="0"/>
              <a:t>− 15 </a:t>
            </a:r>
            <a:r>
              <a:rPr lang="ro-RO" dirty="0" smtClean="0"/>
              <a:t>= −</a:t>
            </a:r>
            <a:r>
              <a:rPr lang="ro-RO" dirty="0" smtClean="0"/>
              <a:t>3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−</a:t>
            </a:r>
            <a:r>
              <a:rPr lang="ro-RO" dirty="0"/>
              <a:t>9</a:t>
            </a:r>
            <a:r>
              <a:rPr lang="ro-RO" dirty="0" smtClean="0"/>
              <a:t> </a:t>
            </a:r>
            <a:r>
              <a:rPr lang="ro-RO" dirty="0" smtClean="0"/>
              <a:t>= </a:t>
            </a:r>
            <a:r>
              <a:rPr lang="ro-RO" dirty="0" smtClean="0"/>
              <a:t>−</a:t>
            </a:r>
            <a:r>
              <a:rPr lang="ro-RO" dirty="0"/>
              <a:t>9</a:t>
            </a:r>
            <a:r>
              <a:rPr lang="ro-RO" dirty="0" smtClean="0"/>
              <a:t>					</a:t>
            </a:r>
            <a:r>
              <a:rPr lang="ro-RO" dirty="0" smtClean="0"/>
              <a:t>−</a:t>
            </a:r>
            <a:r>
              <a:rPr lang="ro-RO" dirty="0"/>
              <a:t>13 </a:t>
            </a:r>
            <a:r>
              <a:rPr lang="ro-RO" dirty="0" smtClean="0"/>
              <a:t>= </a:t>
            </a:r>
            <a:r>
              <a:rPr lang="ro-RO" dirty="0" smtClean="0"/>
              <a:t>−13</a:t>
            </a:r>
            <a:r>
              <a:rPr lang="ro-RO" dirty="0" smtClean="0"/>
              <a:t>				</a:t>
            </a:r>
            <a:r>
              <a:rPr lang="ro-RO" dirty="0" smtClean="0"/>
              <a:t>	</a:t>
            </a:r>
            <a:r>
              <a:rPr lang="ro-RO" dirty="0" smtClean="0"/>
              <a:t>−</a:t>
            </a:r>
            <a:r>
              <a:rPr lang="ro-RO" dirty="0"/>
              <a:t>3 </a:t>
            </a:r>
            <a:r>
              <a:rPr lang="ro-RO" dirty="0" smtClean="0"/>
              <a:t>= </a:t>
            </a:r>
            <a:r>
              <a:rPr lang="ro-RO" dirty="0"/>
              <a:t>−3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780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itannic Bold" panose="020B0903060703020204" pitchFamily="34" charset="0"/>
              </a:rPr>
              <a:t>Z</a:t>
            </a:r>
            <a:endParaRPr lang="ro-RO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Dacă ecuațiile sunt mai complicate, cum procedăm?</a:t>
            </a:r>
          </a:p>
        </p:txBody>
      </p:sp>
      <p:sp>
        <p:nvSpPr>
          <p:cNvPr id="19" name="Oval 18"/>
          <p:cNvSpPr/>
          <p:nvPr/>
        </p:nvSpPr>
        <p:spPr>
          <a:xfrm>
            <a:off x="8529710" y="3206037"/>
            <a:ext cx="548640" cy="548640"/>
          </a:xfrm>
          <a:prstGeom prst="ellipse">
            <a:avLst/>
          </a:prstGeom>
          <a:solidFill>
            <a:srgbClr val="F2553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900925" y="3206037"/>
            <a:ext cx="548640" cy="548640"/>
          </a:xfrm>
          <a:prstGeom prst="ellipse">
            <a:avLst/>
          </a:prstGeom>
          <a:solidFill>
            <a:srgbClr val="4EE73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41683" y="3206037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2" name="Oval 21"/>
          <p:cNvSpPr/>
          <p:nvPr/>
        </p:nvSpPr>
        <p:spPr>
          <a:xfrm>
            <a:off x="4570269" y="3206037"/>
            <a:ext cx="540274" cy="548640"/>
          </a:xfrm>
          <a:prstGeom prst="ellipse">
            <a:avLst/>
          </a:prstGeom>
          <a:solidFill>
            <a:srgbClr val="EF4BB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682774" y="3207071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784449" y="3206216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979997" y="3773383"/>
            <a:ext cx="1108755" cy="13754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8" idx="0"/>
          </p:cNvCxnSpPr>
          <p:nvPr/>
        </p:nvCxnSpPr>
        <p:spPr>
          <a:xfrm flipH="1">
            <a:off x="4696759" y="3765087"/>
            <a:ext cx="120707" cy="13941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594078" y="3773383"/>
            <a:ext cx="476764" cy="13859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994756" y="3770106"/>
            <a:ext cx="236658" cy="13891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484309" y="5168755"/>
            <a:ext cx="215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coeficient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19836" y="5159284"/>
            <a:ext cx="215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necunoscută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70932" y="5165042"/>
            <a:ext cx="130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ermen liber</a:t>
            </a:r>
            <a:endParaRPr 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35513" y="5168755"/>
            <a:ext cx="2153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oeficient</a:t>
            </a:r>
          </a:p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(nu poate fi a)</a:t>
            </a:r>
            <a:endParaRPr 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>
          <a:xfrm>
            <a:off x="8173949" y="3773383"/>
            <a:ext cx="38487" cy="13953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904835" y="3806694"/>
            <a:ext cx="1250136" cy="141407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210484" y="5179165"/>
            <a:ext cx="215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necunoscută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62324" y="325016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08704" y="3241867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77553" y="3231457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41996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Ne amintim...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Ce este o ecuație?</a:t>
            </a:r>
          </a:p>
          <a:p>
            <a:pPr marL="0" indent="0">
              <a:buNone/>
            </a:pPr>
            <a:r>
              <a:rPr lang="ro-RO" dirty="0"/>
              <a:t>Relație matematică exprimată sub </a:t>
            </a:r>
            <a:r>
              <a:rPr lang="ro-RO" dirty="0" smtClean="0"/>
              <a:t>formă de </a:t>
            </a:r>
            <a:r>
              <a:rPr lang="ro-RO" b="1" dirty="0" smtClean="0"/>
              <a:t>egalitate între </a:t>
            </a:r>
            <a:r>
              <a:rPr lang="ro-RO" b="1" dirty="0"/>
              <a:t>două expresii </a:t>
            </a:r>
            <a:r>
              <a:rPr lang="ro-RO" dirty="0"/>
              <a:t>care conțin atât mărimi cunoscute cât și necunoscute, egalitatea fiind valabilă numai pentru anumite valori ale </a:t>
            </a:r>
            <a:r>
              <a:rPr lang="ro-RO" dirty="0" smtClean="0"/>
              <a:t>necunoscutelor</a:t>
            </a:r>
          </a:p>
          <a:p>
            <a:pPr marL="0" indent="0">
              <a:buNone/>
            </a:pPr>
            <a:r>
              <a:rPr lang="ro-RO" i="1" dirty="0" smtClean="0"/>
              <a:t>aequare (lb. </a:t>
            </a:r>
            <a:r>
              <a:rPr lang="ro-RO" i="1" dirty="0"/>
              <a:t>l</a:t>
            </a:r>
            <a:r>
              <a:rPr lang="ro-RO" i="1" dirty="0" smtClean="0"/>
              <a:t>atină) = a egala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314269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itannic Bold" panose="020B0903060703020204" pitchFamily="34" charset="0"/>
              </a:rPr>
              <a:t>Z</a:t>
            </a:r>
            <a:endParaRPr lang="ro-RO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Etapa 1: separăm necunoscuta de termenii liberi: </a:t>
            </a:r>
          </a:p>
          <a:p>
            <a:pPr lvl="1"/>
            <a:r>
              <a:rPr lang="ro-RO" dirty="0"/>
              <a:t>termenul cu necunoscuta din membrul drept trece în membrul stâng ca opusul său (cu semn schimbat) </a:t>
            </a:r>
          </a:p>
          <a:p>
            <a:pPr lvl="1"/>
            <a:r>
              <a:rPr lang="ro-RO" dirty="0"/>
              <a:t>termenul liber din membrul stâng trece în membrul drept ca opusul său (cu semn schimbat)</a:t>
            </a:r>
          </a:p>
        </p:txBody>
      </p:sp>
      <p:sp>
        <p:nvSpPr>
          <p:cNvPr id="27" name="Oval 26"/>
          <p:cNvSpPr/>
          <p:nvPr/>
        </p:nvSpPr>
        <p:spPr>
          <a:xfrm>
            <a:off x="7417391" y="5176953"/>
            <a:ext cx="548640" cy="548640"/>
          </a:xfrm>
          <a:prstGeom prst="ellipse">
            <a:avLst/>
          </a:prstGeom>
          <a:solidFill>
            <a:srgbClr val="F2553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805092" y="5202373"/>
            <a:ext cx="548640" cy="548640"/>
          </a:xfrm>
          <a:prstGeom prst="ellipse">
            <a:avLst/>
          </a:prstGeom>
          <a:solidFill>
            <a:srgbClr val="4EE73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57250" y="5176953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30" name="Oval 29"/>
          <p:cNvSpPr/>
          <p:nvPr/>
        </p:nvSpPr>
        <p:spPr>
          <a:xfrm>
            <a:off x="3885836" y="5176953"/>
            <a:ext cx="540274" cy="548640"/>
          </a:xfrm>
          <a:prstGeom prst="ellipse">
            <a:avLst/>
          </a:prstGeom>
          <a:solidFill>
            <a:srgbClr val="EF4BB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341281" y="5176953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8487949" y="5164243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69258" y="520237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27947" y="517695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43359" y="520237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129453" y="5164243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endParaRPr lang="ro-RO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82652" y="523736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endParaRPr lang="ro-RO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09467 -0.05 C 0.11446 -0.06111 0.14441 -0.06574 0.17566 -0.06574 C 0.2112 -0.06574 0.23985 -0.06111 0.25977 -0.05 L 0.35665 3.7037E-7 " pathEditMode="relative" rAng="0" ptsTypes="AAAAA">
                                      <p:cBhvr>
                                        <p:cTn id="6" dur="2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-32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-0.04101 0.04398 C -0.04934 0.0537 -0.06198 0.05926 -0.07526 0.05926 C -0.09036 0.05926 -0.10247 0.0537 -0.11093 0.04398 L -0.15117 2.22222E-6 " pathEditMode="relative" rAng="0" ptsTypes="AAAAA">
                                      <p:cBhvr>
                                        <p:cTn id="15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5" y="296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22222E-6 L -0.03776 0.03611 C -0.04544 0.04421 -0.05716 0.04884 -0.06927 0.04884 C -0.0832 0.04884 -0.09453 0.04421 -0.10221 0.03611 L -0.13906 2.22222E-6 " pathEditMode="relative" rAng="0" ptsTypes="AAAAA">
                                      <p:cBhvr>
                                        <p:cTn id="1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53" y="243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1" grpId="0" animBg="1"/>
      <p:bldP spid="33" grpId="0"/>
      <p:bldP spid="34" grpId="0"/>
      <p:bldP spid="48" grpId="0"/>
      <p:bldP spid="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itannic Bold" panose="020B0903060703020204" pitchFamily="34" charset="0"/>
              </a:rPr>
              <a:t>Z</a:t>
            </a:r>
            <a:endParaRPr lang="ro-RO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Etapa 2: efectuăm calculele din cei doi membri: </a:t>
            </a:r>
          </a:p>
          <a:p>
            <a:pPr lvl="1"/>
            <a:r>
              <a:rPr lang="ro-RO" dirty="0"/>
              <a:t>în membrul stâng adunăm coeficienții și scriem necunoscuta</a:t>
            </a:r>
          </a:p>
          <a:p>
            <a:pPr lvl="1"/>
            <a:r>
              <a:rPr lang="ro-RO" dirty="0"/>
              <a:t>în membrul drept adunăm termenii liberi</a:t>
            </a:r>
          </a:p>
        </p:txBody>
      </p:sp>
      <p:sp>
        <p:nvSpPr>
          <p:cNvPr id="15" name="Oval 14"/>
          <p:cNvSpPr/>
          <p:nvPr/>
        </p:nvSpPr>
        <p:spPr>
          <a:xfrm>
            <a:off x="5315534" y="4065316"/>
            <a:ext cx="548640" cy="548640"/>
          </a:xfrm>
          <a:prstGeom prst="ellipse">
            <a:avLst/>
          </a:prstGeom>
          <a:solidFill>
            <a:srgbClr val="F2553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86749" y="4065316"/>
            <a:ext cx="548640" cy="548640"/>
          </a:xfrm>
          <a:prstGeom prst="ellipse">
            <a:avLst/>
          </a:prstGeom>
          <a:solidFill>
            <a:srgbClr val="4EE73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91051" y="4065316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7558862" y="4078026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37198" y="4065495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86589" y="410114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61453" y="410114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30302" y="4090736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24" name="Oval 23"/>
          <p:cNvSpPr/>
          <p:nvPr/>
        </p:nvSpPr>
        <p:spPr>
          <a:xfrm>
            <a:off x="5315534" y="4837249"/>
            <a:ext cx="548640" cy="548640"/>
          </a:xfrm>
          <a:prstGeom prst="ellipse">
            <a:avLst/>
          </a:prstGeom>
          <a:solidFill>
            <a:srgbClr val="F2553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454767" y="4837249"/>
            <a:ext cx="548640" cy="548640"/>
          </a:xfrm>
          <a:prstGeom prst="ellipse">
            <a:avLst/>
          </a:prstGeom>
          <a:solidFill>
            <a:srgbClr val="4EE73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11365" y="4837249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36" name="Oval 35"/>
          <p:cNvSpPr/>
          <p:nvPr/>
        </p:nvSpPr>
        <p:spPr>
          <a:xfrm>
            <a:off x="7558862" y="4849959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437198" y="4837428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7270" y="4873079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61453" y="4873079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30302" y="4862669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05351" y="4745809"/>
            <a:ext cx="32004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endParaRPr lang="ro-R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61069" y="4756219"/>
            <a:ext cx="34687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87321" y="6262358"/>
            <a:ext cx="3013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este factor comun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5654819" y="5511245"/>
            <a:ext cx="339285" cy="7511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515306" y="4066501"/>
            <a:ext cx="548640" cy="548640"/>
          </a:xfrm>
          <a:prstGeom prst="ellipse">
            <a:avLst/>
          </a:prstGeom>
          <a:solidFill>
            <a:srgbClr val="F2553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35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6" grpId="0" animBg="1"/>
      <p:bldP spid="37" grpId="0" animBg="1"/>
      <p:bldP spid="38" grpId="0"/>
      <p:bldP spid="39" grpId="0"/>
      <p:bldP spid="41" grpId="0"/>
      <p:bldP spid="42" grpId="0"/>
      <p:bldP spid="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itannic Bold" panose="020B0903060703020204" pitchFamily="34" charset="0"/>
              </a:rPr>
              <a:t>Z</a:t>
            </a:r>
            <a:endParaRPr lang="ro-RO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Etapa </a:t>
            </a:r>
            <a:r>
              <a:rPr lang="ro-RO" dirty="0" smtClean="0"/>
              <a:t>3: </a:t>
            </a:r>
            <a:r>
              <a:rPr lang="ro-RO" dirty="0"/>
              <a:t>determinăm necunoscuta = termenul liber din membrul drept se împarte la </a:t>
            </a:r>
            <a:r>
              <a:rPr lang="ro-RO" dirty="0" smtClean="0"/>
              <a:t>coeficient </a:t>
            </a:r>
            <a:endParaRPr lang="ro-RO" dirty="0"/>
          </a:p>
        </p:txBody>
      </p:sp>
      <p:sp>
        <p:nvSpPr>
          <p:cNvPr id="24" name="Oval 23"/>
          <p:cNvSpPr/>
          <p:nvPr/>
        </p:nvSpPr>
        <p:spPr>
          <a:xfrm>
            <a:off x="5268633" y="3726433"/>
            <a:ext cx="548640" cy="548640"/>
          </a:xfrm>
          <a:prstGeom prst="ellipse">
            <a:avLst/>
          </a:prstGeom>
          <a:solidFill>
            <a:srgbClr val="F2553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407866" y="3726433"/>
            <a:ext cx="548640" cy="548640"/>
          </a:xfrm>
          <a:prstGeom prst="ellipse">
            <a:avLst/>
          </a:prstGeom>
          <a:solidFill>
            <a:srgbClr val="4EE73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64464" y="3726433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36" name="Oval 35"/>
          <p:cNvSpPr/>
          <p:nvPr/>
        </p:nvSpPr>
        <p:spPr>
          <a:xfrm>
            <a:off x="7511961" y="3739143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390297" y="3726612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20369" y="3762263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14552" y="3762263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83401" y="3751853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58450" y="3634993"/>
            <a:ext cx="32004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endParaRPr lang="ro-R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14168" y="3645403"/>
            <a:ext cx="34687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43" name="Oval 42"/>
          <p:cNvSpPr/>
          <p:nvPr/>
        </p:nvSpPr>
        <p:spPr>
          <a:xfrm>
            <a:off x="5261043" y="4746022"/>
            <a:ext cx="548640" cy="548640"/>
          </a:xfrm>
          <a:prstGeom prst="ellipse">
            <a:avLst/>
          </a:prstGeom>
          <a:solidFill>
            <a:srgbClr val="F2553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636828" y="4758706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515164" y="4746175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39419" y="478182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75811" y="4771442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37362" y="4667002"/>
            <a:ext cx="32004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endParaRPr lang="ro-R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119295" y="4664992"/>
            <a:ext cx="34687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91451" y="4746022"/>
            <a:ext cx="367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60" name="Oval 59"/>
          <p:cNvSpPr/>
          <p:nvPr/>
        </p:nvSpPr>
        <p:spPr>
          <a:xfrm>
            <a:off x="10135328" y="4745996"/>
            <a:ext cx="548640" cy="548640"/>
          </a:xfrm>
          <a:prstGeom prst="ellipse">
            <a:avLst/>
          </a:prstGeom>
          <a:solidFill>
            <a:srgbClr val="4EE73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8991926" y="4745996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647831" y="478182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641630" y="4664966"/>
            <a:ext cx="34687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659523" y="4664966"/>
            <a:ext cx="32004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endParaRPr lang="ro-R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18590" y="5763285"/>
            <a:ext cx="85417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Dacă împărțirea nu se poate efectua, ecuația nu are soluție în </a:t>
            </a:r>
            <a:r>
              <a:rPr lang="ro-RO" sz="2800" dirty="0" smtClean="0">
                <a:latin typeface="Britannic Bold" panose="020B09030607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endParaRPr lang="ro-RO" sz="2800" dirty="0">
              <a:latin typeface="Britannic Bold" panose="020B09030607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4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50" grpId="0" animBg="1"/>
      <p:bldP spid="52" grpId="0"/>
      <p:bldP spid="53" grpId="0"/>
      <p:bldP spid="57" grpId="0"/>
      <p:bldP spid="58" grpId="0"/>
      <p:bldP spid="59" grpId="0"/>
      <p:bldP spid="60" grpId="0" animBg="1"/>
      <p:bldP spid="61" grpId="0" animBg="1"/>
      <p:bldP spid="62" grpId="0"/>
      <p:bldP spid="63" grpId="0"/>
      <p:bldP spid="64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Ecuații în </a:t>
            </a:r>
            <a:r>
              <a:rPr lang="ro-RO" dirty="0">
                <a:latin typeface="Broadway" panose="04040905080B02020502" pitchFamily="82" charset="0"/>
              </a:rPr>
              <a:t>Z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Observații: </a:t>
            </a:r>
            <a:endParaRPr lang="ro-RO" dirty="0"/>
          </a:p>
          <a:p>
            <a:pPr>
              <a:buFont typeface="Arial" panose="020B0604020202020204" pitchFamily="34" charset="0"/>
              <a:buChar char="•"/>
            </a:pPr>
            <a:r>
              <a:rPr lang="ro-RO" dirty="0" smtClean="0"/>
              <a:t>La stânga și la dreapta semnului =, scriem </a:t>
            </a:r>
            <a:r>
              <a:rPr lang="ro-RO" dirty="0"/>
              <a:t>mai întâi termenii care își păstrează locul și semnul, apoi </a:t>
            </a:r>
            <a:r>
              <a:rPr lang="ro-RO" dirty="0" smtClean="0"/>
              <a:t>termenii </a:t>
            </a:r>
            <a:r>
              <a:rPr lang="ro-RO" dirty="0"/>
              <a:t>care trec dintr-un membru în </a:t>
            </a:r>
            <a:r>
              <a:rPr lang="ro-RO" dirty="0" smtClean="0"/>
              <a:t>altul, având grijă să aibă </a:t>
            </a:r>
            <a:r>
              <a:rPr lang="ro-RO" dirty="0"/>
              <a:t>semn </a:t>
            </a:r>
            <a:r>
              <a:rPr lang="ro-RO" dirty="0" smtClean="0"/>
              <a:t>schimbat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dirty="0" smtClean="0"/>
              <a:t>În stânga semnului =, necunoscuta este factor comun (adunăm coeficienții)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7033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oadway" panose="04040905080B02020502" pitchFamily="82" charset="0"/>
              </a:rPr>
              <a:t>Z - </a:t>
            </a:r>
            <a:r>
              <a:rPr lang="ro-RO" dirty="0" smtClean="0"/>
              <a:t>exemple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067" y="2217862"/>
            <a:ext cx="9601196" cy="43330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Rezolvăm:</a:t>
            </a:r>
          </a:p>
          <a:p>
            <a:pPr>
              <a:buNone/>
            </a:pPr>
            <a:r>
              <a:rPr lang="ro-RO" dirty="0" smtClean="0"/>
              <a:t>	−</a:t>
            </a:r>
            <a:r>
              <a:rPr lang="ro-RO" dirty="0" smtClean="0"/>
              <a:t>5x + 1 = − </a:t>
            </a:r>
            <a:r>
              <a:rPr lang="ro-RO" dirty="0"/>
              <a:t>9x − 7</a:t>
            </a:r>
            <a:r>
              <a:rPr lang="ro-RO" dirty="0" smtClean="0"/>
              <a:t>					2x − 15 = −3 + 5x</a:t>
            </a:r>
          </a:p>
          <a:p>
            <a:pPr>
              <a:buNone/>
            </a:pPr>
            <a:r>
              <a:rPr lang="ro-RO" dirty="0" smtClean="0"/>
              <a:t>	−</a:t>
            </a:r>
            <a:r>
              <a:rPr lang="ro-RO" dirty="0" smtClean="0"/>
              <a:t>5x + 9x </a:t>
            </a:r>
            <a:r>
              <a:rPr lang="ro-RO" dirty="0"/>
              <a:t>= </a:t>
            </a:r>
            <a:r>
              <a:rPr lang="ro-RO" dirty="0" smtClean="0"/>
              <a:t>−7 − 1					</a:t>
            </a:r>
            <a:r>
              <a:rPr lang="ro-RO" dirty="0"/>
              <a:t>2x − </a:t>
            </a:r>
            <a:r>
              <a:rPr lang="ro-RO" dirty="0" smtClean="0"/>
              <a:t>5x = −3 + 15</a:t>
            </a:r>
          </a:p>
          <a:p>
            <a:pPr>
              <a:buNone/>
            </a:pPr>
            <a:r>
              <a:rPr lang="ro-RO" dirty="0" smtClean="0"/>
              <a:t>	+</a:t>
            </a:r>
            <a:r>
              <a:rPr lang="ro-RO" dirty="0" smtClean="0"/>
              <a:t>4x = −8								− 3x = +12</a:t>
            </a:r>
          </a:p>
          <a:p>
            <a:pPr>
              <a:buNone/>
            </a:pPr>
            <a:r>
              <a:rPr lang="ro-RO" dirty="0" smtClean="0"/>
              <a:t>	x </a:t>
            </a:r>
            <a:r>
              <a:rPr lang="ro-RO" dirty="0" smtClean="0"/>
              <a:t>= (−</a:t>
            </a:r>
            <a:r>
              <a:rPr lang="ro-RO" dirty="0"/>
              <a:t>8</a:t>
            </a:r>
            <a:r>
              <a:rPr lang="ro-RO" dirty="0" smtClean="0"/>
              <a:t>) : (+4)						</a:t>
            </a:r>
            <a:r>
              <a:rPr lang="ro-RO" dirty="0" smtClean="0"/>
              <a:t>	x </a:t>
            </a:r>
            <a:r>
              <a:rPr lang="ro-RO" dirty="0" smtClean="0"/>
              <a:t>= (+12) : </a:t>
            </a:r>
            <a:r>
              <a:rPr lang="ro-RO" dirty="0"/>
              <a:t>(</a:t>
            </a:r>
            <a:r>
              <a:rPr lang="ro-RO" dirty="0" smtClean="0"/>
              <a:t>−3)</a:t>
            </a:r>
          </a:p>
          <a:p>
            <a:pPr>
              <a:buNone/>
            </a:pPr>
            <a:r>
              <a:rPr lang="ro-RO" dirty="0" smtClean="0"/>
              <a:t>	x </a:t>
            </a:r>
            <a:r>
              <a:rPr lang="ro-RO" dirty="0" smtClean="0"/>
              <a:t>= −2									x = −4</a:t>
            </a:r>
          </a:p>
        </p:txBody>
      </p:sp>
    </p:spTree>
    <p:extLst>
      <p:ext uri="{BB962C8B-B14F-4D97-AF65-F5344CB8AC3E}">
        <p14:creationId xmlns:p14="http://schemas.microsoft.com/office/powerpoint/2010/main" val="58696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Ecuații în </a:t>
            </a:r>
            <a:r>
              <a:rPr lang="ro-RO" dirty="0" smtClean="0">
                <a:latin typeface="Broadway" panose="04040905080B02020502" pitchFamily="82" charset="0"/>
              </a:rPr>
              <a:t>Z - </a:t>
            </a:r>
            <a:r>
              <a:rPr lang="ro-RO" dirty="0" smtClean="0"/>
              <a:t>exemple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066" y="2217862"/>
            <a:ext cx="10057656" cy="41829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Verific</a:t>
            </a:r>
            <a:r>
              <a:rPr lang="ro-RO" dirty="0" smtClean="0"/>
              <a:t>ăm:</a:t>
            </a:r>
          </a:p>
          <a:p>
            <a:pPr>
              <a:buNone/>
            </a:pPr>
            <a:r>
              <a:rPr lang="ro-RO" dirty="0" smtClean="0"/>
              <a:t>−5 </a:t>
            </a:r>
            <a:r>
              <a:rPr lang="ro-RO" dirty="0" smtClean="0">
                <a:sym typeface="Wingdings 2" panose="05020102010507070707" pitchFamily="18" charset="2"/>
              </a:rPr>
              <a:t></a:t>
            </a:r>
            <a:r>
              <a:rPr lang="ro-RO" dirty="0"/>
              <a:t> (</a:t>
            </a:r>
            <a:r>
              <a:rPr lang="ro-RO" dirty="0">
                <a:solidFill>
                  <a:srgbClr val="FF0000"/>
                </a:solidFill>
              </a:rPr>
              <a:t>−2</a:t>
            </a:r>
            <a:r>
              <a:rPr lang="ro-RO" dirty="0"/>
              <a:t> </a:t>
            </a:r>
            <a:r>
              <a:rPr lang="ro-RO" dirty="0" smtClean="0"/>
              <a:t>) + </a:t>
            </a:r>
            <a:r>
              <a:rPr lang="ro-RO" dirty="0" smtClean="0"/>
              <a:t>1 = − </a:t>
            </a:r>
            <a:r>
              <a:rPr lang="ro-RO" dirty="0" smtClean="0"/>
              <a:t>9 </a:t>
            </a:r>
            <a:r>
              <a:rPr lang="ro-RO" dirty="0" smtClean="0">
                <a:sym typeface="Wingdings 2" panose="05020102010507070707" pitchFamily="18" charset="2"/>
              </a:rPr>
              <a:t> (</a:t>
            </a:r>
            <a:r>
              <a:rPr lang="ro-RO" dirty="0">
                <a:solidFill>
                  <a:srgbClr val="FF0000"/>
                </a:solidFill>
              </a:rPr>
              <a:t>−</a:t>
            </a:r>
            <a:r>
              <a:rPr lang="ro-RO" dirty="0" smtClean="0">
                <a:solidFill>
                  <a:srgbClr val="FF0000"/>
                </a:solidFill>
              </a:rPr>
              <a:t>2</a:t>
            </a:r>
            <a:r>
              <a:rPr lang="ro-RO" dirty="0" smtClean="0"/>
              <a:t>) </a:t>
            </a:r>
            <a:r>
              <a:rPr lang="ro-RO" dirty="0"/>
              <a:t>− 7</a:t>
            </a:r>
            <a:r>
              <a:rPr lang="ro-RO" dirty="0" smtClean="0"/>
              <a:t>		</a:t>
            </a:r>
            <a:r>
              <a:rPr lang="ro-RO" dirty="0" smtClean="0"/>
              <a:t>	</a:t>
            </a:r>
          </a:p>
          <a:p>
            <a:pPr>
              <a:buNone/>
            </a:pPr>
            <a:r>
              <a:rPr lang="ro-RO" dirty="0" smtClean="0"/>
              <a:t>+10 </a:t>
            </a:r>
            <a:r>
              <a:rPr lang="ro-RO" dirty="0" smtClean="0"/>
              <a:t>+ </a:t>
            </a:r>
            <a:r>
              <a:rPr lang="ro-RO" dirty="0"/>
              <a:t>1</a:t>
            </a:r>
            <a:r>
              <a:rPr lang="ro-RO" dirty="0" smtClean="0"/>
              <a:t> </a:t>
            </a:r>
            <a:r>
              <a:rPr lang="ro-RO" dirty="0"/>
              <a:t>= </a:t>
            </a:r>
            <a:r>
              <a:rPr lang="ro-RO" dirty="0" smtClean="0"/>
              <a:t>+18 −7	</a:t>
            </a:r>
          </a:p>
          <a:p>
            <a:pPr>
              <a:buNone/>
            </a:pPr>
            <a:r>
              <a:rPr lang="ro-RO" dirty="0" smtClean="0"/>
              <a:t>11 </a:t>
            </a:r>
            <a:r>
              <a:rPr lang="ro-RO" dirty="0" smtClean="0"/>
              <a:t>= </a:t>
            </a:r>
            <a:r>
              <a:rPr lang="ro-RO" dirty="0" smtClean="0"/>
              <a:t>11 								2 </a:t>
            </a:r>
            <a:r>
              <a:rPr lang="ro-RO" dirty="0">
                <a:sym typeface="Wingdings 2" panose="05020102010507070707" pitchFamily="18" charset="2"/>
              </a:rPr>
              <a:t> (</a:t>
            </a:r>
            <a:r>
              <a:rPr lang="ro-RO" dirty="0">
                <a:solidFill>
                  <a:srgbClr val="FF0000"/>
                </a:solidFill>
              </a:rPr>
              <a:t>−4</a:t>
            </a:r>
            <a:r>
              <a:rPr lang="ro-RO" dirty="0"/>
              <a:t>) − 15 = −3 + 5 </a:t>
            </a:r>
            <a:r>
              <a:rPr lang="ro-RO" dirty="0">
                <a:sym typeface="Wingdings 2" panose="05020102010507070707" pitchFamily="18" charset="2"/>
              </a:rPr>
              <a:t> (</a:t>
            </a:r>
            <a:r>
              <a:rPr lang="ro-RO" dirty="0">
                <a:solidFill>
                  <a:srgbClr val="FF0000"/>
                </a:solidFill>
              </a:rPr>
              <a:t>−4</a:t>
            </a:r>
            <a:r>
              <a:rPr lang="ro-RO" dirty="0"/>
              <a:t>)</a:t>
            </a:r>
          </a:p>
          <a:p>
            <a:pPr>
              <a:buNone/>
            </a:pPr>
            <a:r>
              <a:rPr lang="ro-RO" dirty="0"/>
              <a:t>	</a:t>
            </a:r>
            <a:r>
              <a:rPr lang="ro-RO" dirty="0" smtClean="0"/>
              <a:t>										− 8 </a:t>
            </a:r>
            <a:r>
              <a:rPr lang="ro-RO" dirty="0"/>
              <a:t>− 15 = −3 </a:t>
            </a:r>
            <a:r>
              <a:rPr lang="ro-RO" dirty="0" smtClean="0"/>
              <a:t>− 20</a:t>
            </a:r>
          </a:p>
          <a:p>
            <a:pPr>
              <a:buNone/>
            </a:pPr>
            <a:r>
              <a:rPr lang="ro-RO" dirty="0" smtClean="0"/>
              <a:t>											− 23 = − 23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865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Ne verificăm...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Etapele </a:t>
            </a:r>
            <a:r>
              <a:rPr lang="ro-RO" dirty="0" smtClean="0"/>
              <a:t>rezolvării unei </a:t>
            </a:r>
            <a:r>
              <a:rPr lang="ro-RO" dirty="0" smtClean="0"/>
              <a:t>ecuații </a:t>
            </a:r>
          </a:p>
          <a:p>
            <a:pPr marL="0" indent="0">
              <a:buNone/>
            </a:pPr>
            <a:endParaRPr lang="ro-RO" dirty="0" smtClean="0"/>
          </a:p>
          <a:p>
            <a:r>
              <a:rPr lang="ro-RO" dirty="0" smtClean="0"/>
              <a:t>Rezolvare </a:t>
            </a:r>
            <a:r>
              <a:rPr lang="ro-RO" dirty="0" smtClean="0"/>
              <a:t>de </a:t>
            </a:r>
            <a:r>
              <a:rPr lang="ro-RO" dirty="0" smtClean="0"/>
              <a:t>ecuații</a:t>
            </a:r>
            <a:endParaRPr lang="ro-RO" dirty="0" smtClean="0"/>
          </a:p>
        </p:txBody>
      </p:sp>
      <p:sp>
        <p:nvSpPr>
          <p:cNvPr id="4" name="Rounded Rectangle 3">
            <a:hlinkClick r:id="rId2" highlightClick="1"/>
          </p:cNvPr>
          <p:cNvSpPr/>
          <p:nvPr/>
        </p:nvSpPr>
        <p:spPr>
          <a:xfrm>
            <a:off x="7125952" y="2146297"/>
            <a:ext cx="1624253" cy="84835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tint val="60000"/>
                  <a:lumMod val="104000"/>
                </a:schemeClr>
              </a:gs>
              <a:gs pos="100000">
                <a:schemeClr val="accent2">
                  <a:tint val="84000"/>
                </a:schemeClr>
              </a:gs>
            </a:gsLst>
            <a:lin ang="108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Aplicație online</a:t>
            </a:r>
            <a:endParaRPr lang="ro-R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>
            <a:hlinkClick r:id="rId3" highlightClick="1"/>
          </p:cNvPr>
          <p:cNvSpPr/>
          <p:nvPr/>
        </p:nvSpPr>
        <p:spPr>
          <a:xfrm>
            <a:off x="7125952" y="3380742"/>
            <a:ext cx="1624253" cy="84835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tint val="60000"/>
                  <a:lumMod val="104000"/>
                </a:schemeClr>
              </a:gs>
              <a:gs pos="100000">
                <a:schemeClr val="accent2">
                  <a:tint val="84000"/>
                </a:schemeClr>
              </a:gs>
            </a:gsLst>
            <a:lin ang="108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Aplicație online</a:t>
            </a:r>
            <a:endParaRPr lang="ro-R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6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Ne amintim...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Ce înseamnă ”a rezolva o ecuație”?</a:t>
            </a:r>
          </a:p>
          <a:p>
            <a:pPr marL="0" indent="0">
              <a:buNone/>
            </a:pPr>
            <a:r>
              <a:rPr lang="ro-RO" dirty="0" smtClean="0">
                <a:solidFill>
                  <a:schemeClr val="tx1"/>
                </a:solidFill>
              </a:rPr>
              <a:t>A găsi valoarea necunoscutei (sau valorile necunoscutelor) pentru care egalitatea este adevărată. </a:t>
            </a:r>
          </a:p>
          <a:p>
            <a:pPr marL="0" indent="0">
              <a:buNone/>
            </a:pPr>
            <a:r>
              <a:rPr lang="ro-RO" dirty="0" smtClean="0"/>
              <a:t>O astfel de valoare se numește </a:t>
            </a:r>
            <a:r>
              <a:rPr lang="ro-RO" b="1" dirty="0" smtClean="0"/>
              <a:t>soluție a ecuației</a:t>
            </a:r>
            <a:r>
              <a:rPr lang="ro-R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098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Ne amintim</a:t>
            </a:r>
            <a:r>
              <a:rPr lang="ro-RO" dirty="0" smtClean="0"/>
              <a:t>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o-RO" dirty="0" smtClean="0"/>
              <a:t>Regulă privind egalitățile: Dacă </a:t>
            </a:r>
            <a:r>
              <a:rPr lang="ro-RO" dirty="0"/>
              <a:t>două numere sunt egale şi le supunem </a:t>
            </a:r>
            <a:r>
              <a:rPr lang="ro-RO" dirty="0" smtClean="0"/>
              <a:t>aceloraşi modificări, </a:t>
            </a:r>
            <a:r>
              <a:rPr lang="ro-RO" dirty="0"/>
              <a:t>obţinem </a:t>
            </a:r>
            <a:r>
              <a:rPr lang="ro-RO" dirty="0" smtClean="0"/>
              <a:t>numere egale.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dirty="0" smtClean="0"/>
              <a:t>În particular, dacă </a:t>
            </a:r>
            <a:r>
              <a:rPr lang="ro-RO" dirty="0"/>
              <a:t>două numere sunt egale </a:t>
            </a:r>
            <a:r>
              <a:rPr lang="ro-RO" dirty="0" smtClean="0"/>
              <a:t>şi: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o-RO" dirty="0" smtClean="0"/>
              <a:t>le </a:t>
            </a:r>
            <a:r>
              <a:rPr lang="ro-RO" dirty="0"/>
              <a:t>adunăm cu acelaşi </a:t>
            </a:r>
            <a:r>
              <a:rPr lang="ro-RO" dirty="0" smtClean="0"/>
              <a:t>număr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o-RO" dirty="0" smtClean="0"/>
              <a:t>scădem </a:t>
            </a:r>
            <a:r>
              <a:rPr lang="ro-RO" dirty="0"/>
              <a:t>din ele acelaşi </a:t>
            </a:r>
            <a:r>
              <a:rPr lang="ro-RO" dirty="0" smtClean="0"/>
              <a:t>număr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o-RO" dirty="0" smtClean="0"/>
              <a:t>le </a:t>
            </a:r>
            <a:r>
              <a:rPr lang="ro-RO" dirty="0"/>
              <a:t>înmulţim cu acelaşi </a:t>
            </a:r>
            <a:r>
              <a:rPr lang="ro-RO" dirty="0" smtClean="0"/>
              <a:t>număr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o-RO" dirty="0" smtClean="0"/>
              <a:t>le </a:t>
            </a:r>
            <a:r>
              <a:rPr lang="ro-RO" dirty="0"/>
              <a:t>împărţim </a:t>
            </a:r>
            <a:r>
              <a:rPr lang="ro-RO" dirty="0" smtClean="0"/>
              <a:t>la </a:t>
            </a:r>
            <a:r>
              <a:rPr lang="ro-RO" dirty="0"/>
              <a:t>acelaşi număr </a:t>
            </a:r>
            <a:r>
              <a:rPr lang="ro-RO" dirty="0" smtClean="0"/>
              <a:t>(diferit </a:t>
            </a:r>
            <a:r>
              <a:rPr lang="ro-RO" dirty="0"/>
              <a:t>de </a:t>
            </a:r>
            <a:r>
              <a:rPr lang="ro-RO" dirty="0" smtClean="0"/>
              <a:t>zero)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9400" y="4451854"/>
            <a:ext cx="16076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obţinem numere egale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546319" y="4229098"/>
            <a:ext cx="0" cy="18305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26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Ne amintim</a:t>
            </a:r>
            <a:r>
              <a:rPr lang="ro-RO" dirty="0" smtClean="0"/>
              <a:t>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Cum arată o ecuație? </a:t>
            </a:r>
            <a:endParaRPr lang="ro-RO" dirty="0" smtClean="0"/>
          </a:p>
        </p:txBody>
      </p:sp>
      <p:sp>
        <p:nvSpPr>
          <p:cNvPr id="4" name="Oval 3"/>
          <p:cNvSpPr/>
          <p:nvPr/>
        </p:nvSpPr>
        <p:spPr>
          <a:xfrm>
            <a:off x="5172591" y="3198011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5863506" y="3190768"/>
            <a:ext cx="548640" cy="548640"/>
          </a:xfrm>
          <a:prstGeom prst="ellipse">
            <a:avLst/>
          </a:prstGeom>
          <a:solidFill>
            <a:srgbClr val="EF4BB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57296" y="3152029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58658" y="3152029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Arrow Connector 7"/>
          <p:cNvCxnSpPr>
            <a:endCxn id="12" idx="0"/>
          </p:cNvCxnSpPr>
          <p:nvPr/>
        </p:nvCxnSpPr>
        <p:spPr>
          <a:xfrm flipH="1">
            <a:off x="3818988" y="3849254"/>
            <a:ext cx="1456843" cy="11739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3" idx="0"/>
          </p:cNvCxnSpPr>
          <p:nvPr/>
        </p:nvCxnSpPr>
        <p:spPr>
          <a:xfrm flipH="1">
            <a:off x="6099520" y="3864747"/>
            <a:ext cx="74453" cy="11584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4" idx="0"/>
          </p:cNvCxnSpPr>
          <p:nvPr/>
        </p:nvCxnSpPr>
        <p:spPr>
          <a:xfrm>
            <a:off x="7363962" y="3807630"/>
            <a:ext cx="597287" cy="12155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5" idx="0"/>
          </p:cNvCxnSpPr>
          <p:nvPr/>
        </p:nvCxnSpPr>
        <p:spPr>
          <a:xfrm>
            <a:off x="8545694" y="3746651"/>
            <a:ext cx="830149" cy="1275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2065" y="5023217"/>
            <a:ext cx="2153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oeficient</a:t>
            </a:r>
          </a:p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(nu poate fi 0)</a:t>
            </a:r>
            <a:endParaRPr 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2597" y="5023217"/>
            <a:ext cx="215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necunoscută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7862" y="5023216"/>
            <a:ext cx="130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ermen liber</a:t>
            </a:r>
            <a:endParaRPr 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46056" y="5021698"/>
            <a:ext cx="125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ermen liber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61743" y="3208615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ro-R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6972" y="3189909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sp>
        <p:nvSpPr>
          <p:cNvPr id="18" name="Rounded Rectangle 17">
            <a:hlinkClick r:id="rId2" highlightClick="1"/>
          </p:cNvPr>
          <p:cNvSpPr/>
          <p:nvPr/>
        </p:nvSpPr>
        <p:spPr>
          <a:xfrm>
            <a:off x="10005630" y="2262651"/>
            <a:ext cx="1624253" cy="84835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tint val="60000"/>
                  <a:lumMod val="104000"/>
                </a:schemeClr>
              </a:gs>
              <a:gs pos="100000">
                <a:schemeClr val="accent2">
                  <a:tint val="84000"/>
                </a:schemeClr>
              </a:gs>
            </a:gsLst>
            <a:lin ang="10800000" scaled="1"/>
            <a:tileRect/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Aplicație online</a:t>
            </a:r>
            <a:endParaRPr lang="ro-R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1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Ne amintim...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Cum am rezolvat în clasa a V-a ecuația anterioară?</a:t>
            </a:r>
          </a:p>
          <a:p>
            <a:pPr marL="0" indent="0">
              <a:buNone/>
            </a:pPr>
            <a:r>
              <a:rPr lang="ro-RO" dirty="0" smtClean="0"/>
              <a:t>	a </a:t>
            </a:r>
            <a:r>
              <a:rPr lang="ro-RO" dirty="0" smtClean="0">
                <a:sym typeface="Wingdings 2" panose="05020102010507070707" pitchFamily="18" charset="2"/>
              </a:rPr>
              <a:t> x 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+</a:t>
            </a:r>
            <a:r>
              <a:rPr lang="ro-RO" dirty="0" smtClean="0">
                <a:sym typeface="Wingdings 2" panose="05020102010507070707" pitchFamily="18" charset="2"/>
              </a:rPr>
              <a:t> b = c			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scădem</a:t>
            </a:r>
            <a:r>
              <a:rPr lang="ro-RO" dirty="0" smtClean="0">
                <a:sym typeface="Wingdings 2" panose="05020102010507070707" pitchFamily="18" charset="2"/>
              </a:rPr>
              <a:t> ”b” din ambii membri</a:t>
            </a:r>
          </a:p>
          <a:p>
            <a:pPr marL="0" indent="0">
              <a:buNone/>
            </a:pPr>
            <a:r>
              <a:rPr lang="ro-RO" dirty="0">
                <a:sym typeface="Wingdings 2" panose="05020102010507070707" pitchFamily="18" charset="2"/>
              </a:rPr>
              <a:t>	</a:t>
            </a:r>
            <a:r>
              <a:rPr lang="ro-RO" dirty="0" smtClean="0"/>
              <a:t>a </a:t>
            </a:r>
            <a:r>
              <a:rPr lang="ro-RO" dirty="0">
                <a:solidFill>
                  <a:srgbClr val="FF0000"/>
                </a:solidFill>
                <a:sym typeface="Wingdings 2" panose="05020102010507070707" pitchFamily="18" charset="2"/>
              </a:rPr>
              <a:t></a:t>
            </a:r>
            <a:r>
              <a:rPr lang="ro-RO" dirty="0">
                <a:sym typeface="Wingdings 2" panose="05020102010507070707" pitchFamily="18" charset="2"/>
              </a:rPr>
              <a:t> </a:t>
            </a:r>
            <a:r>
              <a:rPr lang="ro-RO" dirty="0" smtClean="0">
                <a:sym typeface="Wingdings 2" panose="05020102010507070707" pitchFamily="18" charset="2"/>
              </a:rPr>
              <a:t>x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c – b			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împărțim</a:t>
            </a:r>
            <a:r>
              <a:rPr lang="ro-RO" dirty="0" smtClean="0">
                <a:sym typeface="Wingdings 2" panose="05020102010507070707" pitchFamily="18" charset="2"/>
              </a:rPr>
              <a:t> ambii membri la ”a”</a:t>
            </a:r>
          </a:p>
          <a:p>
            <a:pPr marL="0" indent="0">
              <a:buNone/>
            </a:pPr>
            <a:r>
              <a:rPr lang="ro-RO" dirty="0">
                <a:sym typeface="Wingdings 2" panose="05020102010507070707" pitchFamily="18" charset="2"/>
              </a:rPr>
              <a:t>	</a:t>
            </a:r>
            <a:r>
              <a:rPr lang="ro-RO" dirty="0" smtClean="0">
                <a:sym typeface="Wingdings 2" panose="05020102010507070707" pitchFamily="18" charset="2"/>
              </a:rPr>
              <a:t>x = (c – b) : a			soluția ecuației este </a:t>
            </a:r>
            <a:r>
              <a:rPr lang="ro-RO" dirty="0">
                <a:sym typeface="Wingdings 2" panose="05020102010507070707" pitchFamily="18" charset="2"/>
              </a:rPr>
              <a:t>(c – b) : a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4129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Ne amintim</a:t>
            </a:r>
            <a:r>
              <a:rPr lang="ro-RO" dirty="0" smtClean="0"/>
              <a:t>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Cum arată o ecuație? </a:t>
            </a:r>
            <a:endParaRPr lang="ro-RO" dirty="0" smtClean="0"/>
          </a:p>
        </p:txBody>
      </p:sp>
      <p:sp>
        <p:nvSpPr>
          <p:cNvPr id="4" name="Oval 3"/>
          <p:cNvSpPr/>
          <p:nvPr/>
        </p:nvSpPr>
        <p:spPr>
          <a:xfrm>
            <a:off x="5172591" y="3198011"/>
            <a:ext cx="548640" cy="54864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5863506" y="3190768"/>
            <a:ext cx="548640" cy="548640"/>
          </a:xfrm>
          <a:prstGeom prst="ellipse">
            <a:avLst/>
          </a:prstGeom>
          <a:solidFill>
            <a:srgbClr val="EF4BB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57296" y="3152029"/>
            <a:ext cx="548640" cy="548640"/>
          </a:xfrm>
          <a:prstGeom prst="ellipse">
            <a:avLst/>
          </a:prstGeom>
          <a:solidFill>
            <a:srgbClr val="29C7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58658" y="3152029"/>
            <a:ext cx="548640" cy="548640"/>
          </a:xfrm>
          <a:prstGeom prst="ellipse">
            <a:avLst/>
          </a:prstGeom>
          <a:solidFill>
            <a:srgbClr val="9C5BC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ro-RO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Arrow Connector 7"/>
          <p:cNvCxnSpPr>
            <a:endCxn id="12" idx="0"/>
          </p:cNvCxnSpPr>
          <p:nvPr/>
        </p:nvCxnSpPr>
        <p:spPr>
          <a:xfrm flipH="1">
            <a:off x="3818988" y="3849254"/>
            <a:ext cx="1456843" cy="11739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3" idx="0"/>
          </p:cNvCxnSpPr>
          <p:nvPr/>
        </p:nvCxnSpPr>
        <p:spPr>
          <a:xfrm flipH="1">
            <a:off x="6099520" y="3864747"/>
            <a:ext cx="74453" cy="11584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4" idx="0"/>
          </p:cNvCxnSpPr>
          <p:nvPr/>
        </p:nvCxnSpPr>
        <p:spPr>
          <a:xfrm>
            <a:off x="7363962" y="3807630"/>
            <a:ext cx="597287" cy="12155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5" idx="0"/>
          </p:cNvCxnSpPr>
          <p:nvPr/>
        </p:nvCxnSpPr>
        <p:spPr>
          <a:xfrm>
            <a:off x="8545694" y="3746651"/>
            <a:ext cx="830149" cy="1275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2065" y="5023217"/>
            <a:ext cx="2153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oeficient</a:t>
            </a:r>
          </a:p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(nu poate fi 0)</a:t>
            </a:r>
            <a:endParaRPr 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2597" y="5023217"/>
            <a:ext cx="215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necunoscută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7862" y="5023216"/>
            <a:ext cx="130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ermen liber</a:t>
            </a:r>
            <a:endParaRPr 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46056" y="5021698"/>
            <a:ext cx="125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ermen liber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61743" y="3208615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6972" y="3189909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27468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Ne amintim...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Cum am rezolvat în clasa a V-a ecuația anterioară?</a:t>
            </a:r>
          </a:p>
          <a:p>
            <a:pPr marL="0" indent="0">
              <a:buNone/>
            </a:pPr>
            <a:r>
              <a:rPr lang="ro-RO" dirty="0" smtClean="0"/>
              <a:t>	a </a:t>
            </a:r>
            <a:r>
              <a:rPr lang="ro-RO" dirty="0" smtClean="0">
                <a:sym typeface="Wingdings 2" panose="05020102010507070707" pitchFamily="18" charset="2"/>
              </a:rPr>
              <a:t> x 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–</a:t>
            </a:r>
            <a:r>
              <a:rPr lang="ro-RO" dirty="0" smtClean="0">
                <a:sym typeface="Wingdings 2" panose="05020102010507070707" pitchFamily="18" charset="2"/>
              </a:rPr>
              <a:t> b = c			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adunăm</a:t>
            </a:r>
            <a:r>
              <a:rPr lang="ro-RO" dirty="0" smtClean="0">
                <a:sym typeface="Wingdings 2" panose="05020102010507070707" pitchFamily="18" charset="2"/>
              </a:rPr>
              <a:t> ”b” la ambii membri</a:t>
            </a:r>
          </a:p>
          <a:p>
            <a:pPr marL="0" indent="0">
              <a:buNone/>
            </a:pPr>
            <a:r>
              <a:rPr lang="ro-RO" dirty="0">
                <a:sym typeface="Wingdings 2" panose="05020102010507070707" pitchFamily="18" charset="2"/>
              </a:rPr>
              <a:t>	</a:t>
            </a:r>
            <a:r>
              <a:rPr lang="ro-RO" dirty="0" smtClean="0"/>
              <a:t>a </a:t>
            </a:r>
            <a:r>
              <a:rPr lang="ro-RO" dirty="0">
                <a:solidFill>
                  <a:srgbClr val="FF0000"/>
                </a:solidFill>
                <a:sym typeface="Wingdings 2" panose="05020102010507070707" pitchFamily="18" charset="2"/>
              </a:rPr>
              <a:t></a:t>
            </a:r>
            <a:r>
              <a:rPr lang="ro-RO" dirty="0">
                <a:sym typeface="Wingdings 2" panose="05020102010507070707" pitchFamily="18" charset="2"/>
              </a:rPr>
              <a:t> </a:t>
            </a:r>
            <a:r>
              <a:rPr lang="ro-RO" dirty="0" smtClean="0">
                <a:sym typeface="Wingdings 2" panose="05020102010507070707" pitchFamily="18" charset="2"/>
              </a:rPr>
              <a:t>x </a:t>
            </a:r>
            <a:r>
              <a:rPr lang="ro-RO" dirty="0">
                <a:sym typeface="Wingdings 2" panose="05020102010507070707" pitchFamily="18" charset="2"/>
              </a:rPr>
              <a:t>= </a:t>
            </a:r>
            <a:r>
              <a:rPr lang="ro-RO" dirty="0" smtClean="0">
                <a:sym typeface="Wingdings 2" panose="05020102010507070707" pitchFamily="18" charset="2"/>
              </a:rPr>
              <a:t>c + b			</a:t>
            </a:r>
            <a:r>
              <a:rPr lang="ro-RO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împărțim</a:t>
            </a:r>
            <a:r>
              <a:rPr lang="ro-RO" dirty="0" smtClean="0">
                <a:sym typeface="Wingdings 2" panose="05020102010507070707" pitchFamily="18" charset="2"/>
              </a:rPr>
              <a:t> ambii membri la ”a”</a:t>
            </a:r>
          </a:p>
          <a:p>
            <a:pPr marL="0" indent="0">
              <a:buNone/>
            </a:pPr>
            <a:r>
              <a:rPr lang="ro-RO" dirty="0">
                <a:sym typeface="Wingdings 2" panose="05020102010507070707" pitchFamily="18" charset="2"/>
              </a:rPr>
              <a:t>	</a:t>
            </a:r>
            <a:r>
              <a:rPr lang="ro-RO" dirty="0" smtClean="0">
                <a:sym typeface="Wingdings 2" panose="05020102010507070707" pitchFamily="18" charset="2"/>
              </a:rPr>
              <a:t>x = (c + b) : a		soluția ecuației este </a:t>
            </a:r>
            <a:r>
              <a:rPr lang="ro-RO" dirty="0">
                <a:sym typeface="Wingdings 2" panose="05020102010507070707" pitchFamily="18" charset="2"/>
              </a:rPr>
              <a:t>(c </a:t>
            </a:r>
            <a:r>
              <a:rPr lang="ro-RO" dirty="0" smtClean="0">
                <a:sym typeface="Wingdings 2" panose="05020102010507070707" pitchFamily="18" charset="2"/>
              </a:rPr>
              <a:t>+ </a:t>
            </a:r>
            <a:r>
              <a:rPr lang="ro-RO" dirty="0">
                <a:sym typeface="Wingdings 2" panose="05020102010507070707" pitchFamily="18" charset="2"/>
              </a:rPr>
              <a:t>b) : a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15319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Ne amintim...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Cum am rezolvat în clasa a V-a ecuații?</a:t>
            </a:r>
          </a:p>
          <a:p>
            <a:pPr marL="0" indent="0">
              <a:buNone/>
            </a:pPr>
            <a:r>
              <a:rPr lang="ro-RO" dirty="0" smtClean="0"/>
              <a:t>Am aplicat operațiile inverse operațiilor din ecuație, de la ultima către prima.</a:t>
            </a:r>
          </a:p>
        </p:txBody>
      </p:sp>
    </p:spTree>
    <p:extLst>
      <p:ext uri="{BB962C8B-B14F-4D97-AF65-F5344CB8AC3E}">
        <p14:creationId xmlns:p14="http://schemas.microsoft.com/office/powerpoint/2010/main" val="239645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2061</TotalTime>
  <Words>748</Words>
  <Application>Microsoft Office PowerPoint</Application>
  <PresentationFormat>Widescreen</PresentationFormat>
  <Paragraphs>241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Britannic Bold</vt:lpstr>
      <vt:lpstr>Broadway</vt:lpstr>
      <vt:lpstr>Corbel</vt:lpstr>
      <vt:lpstr>Tahoma</vt:lpstr>
      <vt:lpstr>Wingdings 2</vt:lpstr>
      <vt:lpstr>Parallax</vt:lpstr>
      <vt:lpstr>Ecuații în mulțimea numerelor întregi</vt:lpstr>
      <vt:lpstr>Ne amintim...</vt:lpstr>
      <vt:lpstr>Ne amintim...</vt:lpstr>
      <vt:lpstr>Ne amintim...</vt:lpstr>
      <vt:lpstr>Ne amintim...</vt:lpstr>
      <vt:lpstr>Ne amintim...</vt:lpstr>
      <vt:lpstr>Ne amintim...</vt:lpstr>
      <vt:lpstr>Ne amintim...</vt:lpstr>
      <vt:lpstr>Ne amintim...</vt:lpstr>
      <vt:lpstr>Exemple</vt:lpstr>
      <vt:lpstr>Exemple</vt:lpstr>
      <vt:lpstr>Exemple</vt:lpstr>
      <vt:lpstr>Exemple</vt:lpstr>
      <vt:lpstr>Ecuații în Z</vt:lpstr>
      <vt:lpstr>Ecuații în Z</vt:lpstr>
      <vt:lpstr>Ecuații în Z</vt:lpstr>
      <vt:lpstr>Ecuații în Z - exemple</vt:lpstr>
      <vt:lpstr>Ecuații în Z - exemple</vt:lpstr>
      <vt:lpstr>Ecuații în Z</vt:lpstr>
      <vt:lpstr>Ecuații în Z</vt:lpstr>
      <vt:lpstr>Ecuații în Z</vt:lpstr>
      <vt:lpstr>Ecuații în Z</vt:lpstr>
      <vt:lpstr>Ecuații în Z</vt:lpstr>
      <vt:lpstr>Ecuații în Z - exemple</vt:lpstr>
      <vt:lpstr>Ecuații în Z - exemple</vt:lpstr>
      <vt:lpstr>Ne verificăm...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Ecuații în mulțimea numerelor întregi</dc:title>
  <dc:creator>Codreanu</dc:creator>
  <cp:lastModifiedBy>Codreanu</cp:lastModifiedBy>
  <cp:revision>84</cp:revision>
  <dcterms:created xsi:type="dcterms:W3CDTF">2020-03-22T07:07:35Z</dcterms:created>
  <dcterms:modified xsi:type="dcterms:W3CDTF">2020-04-07T08:18:57Z</dcterms:modified>
</cp:coreProperties>
</file>