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Roboto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53" y="1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79040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5835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f26fde0b7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f26fde0b7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092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f26fde0b7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f26fde0b7_0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8095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bacinfo.cnlr.ro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Grafuri orientate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556" y="165456"/>
            <a:ext cx="8520600" cy="3339000"/>
          </a:xfrm>
        </p:spPr>
        <p:txBody>
          <a:bodyPr/>
          <a:lstStyle/>
          <a:p>
            <a:pPr marL="114300" indent="0">
              <a:buNone/>
            </a:pPr>
            <a:r>
              <a:rPr lang="ro-RO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Definiţie</a:t>
            </a:r>
            <a:r>
              <a:rPr lang="ro-RO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14300" indent="0">
              <a:buNone/>
            </a:pP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Se </a:t>
            </a:r>
            <a:r>
              <a:rPr lang="fr-FR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numeşte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</a:t>
            </a:r>
            <a:r>
              <a:rPr lang="fr-FR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–un </a:t>
            </a:r>
            <a:r>
              <a:rPr lang="fr-FR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un </a:t>
            </a:r>
            <a:r>
              <a:rPr lang="fr-FR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drum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= ( </a:t>
            </a:r>
            <a:r>
              <a:rPr lang="fr-FR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fr-FR" baseline="-25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fr-FR" baseline="-25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 , </a:t>
            </a:r>
            <a:r>
              <a:rPr lang="fr-FR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fr-FR" baseline="-25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fr-FR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r-FR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proprietatea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fr-FR" baseline="-25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fr-FR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fr-FR" baseline="-25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fr-FR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arcele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 </a:t>
            </a:r>
            <a:r>
              <a:rPr lang="fr-FR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fr-FR" baseline="-25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fr-FR" baseline="-25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,  [ </a:t>
            </a:r>
            <a:r>
              <a:rPr lang="fr-FR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fr-FR" baseline="-25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fr-FR" baseline="-25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, … , [ </a:t>
            </a:r>
            <a:r>
              <a:rPr lang="fr-FR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fr-FR" baseline="-25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fr-FR" baseline="-25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</a:t>
            </a:r>
            <a:r>
              <a:rPr lang="fr-FR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fr-FR" baseline="-25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fr-FR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fr-FR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distincte </a:t>
            </a:r>
            <a:r>
              <a:rPr lang="fr-FR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câte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o-RO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fr-FR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–un circuit, </a:t>
            </a:r>
            <a:r>
              <a:rPr lang="fr-FR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nodurile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excepţia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primului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ultimului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distincte </a:t>
            </a:r>
            <a:r>
              <a:rPr lang="fr-FR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câte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circuitul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fr-FR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numeşte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elementar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contrar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circuitul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fr-FR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numeşte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neelementar</a:t>
            </a:r>
            <a:r>
              <a: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8849" y="2316153"/>
            <a:ext cx="78893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Fie G = ( X , U 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{ 1 , 2 , 3 , 4, 5, 6 }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= { [ 1 ,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1],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[ 1 ,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6],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[ 2 ,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1],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[ 2 ,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3], [2 ,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], [3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2], [2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4]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[3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4]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[5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4], [6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], [6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5], [4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6]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702536" y="3226600"/>
            <a:ext cx="44697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(4, 6, 5, 4) – circuit elementar de lungime 3</a:t>
            </a:r>
          </a:p>
          <a:p>
            <a:pPr marL="114300"/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(2, 3, 4, 6, 2)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circuit elementar de lungime 4</a:t>
            </a:r>
          </a:p>
          <a:p>
            <a:pPr marL="114300"/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(2,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3, 2, 4, 6, 2)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circuit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neelementar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lungime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/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45957" y="3208752"/>
            <a:ext cx="2149579" cy="1332438"/>
            <a:chOff x="545957" y="3208752"/>
            <a:chExt cx="2149579" cy="1332438"/>
          </a:xfrm>
        </p:grpSpPr>
        <p:grpSp>
          <p:nvGrpSpPr>
            <p:cNvPr id="5" name="Group 4"/>
            <p:cNvGrpSpPr/>
            <p:nvPr/>
          </p:nvGrpSpPr>
          <p:grpSpPr>
            <a:xfrm>
              <a:off x="545957" y="3208752"/>
              <a:ext cx="2149579" cy="1332438"/>
              <a:chOff x="880941" y="1281111"/>
              <a:chExt cx="2859286" cy="1737122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80942" y="1281111"/>
                <a:ext cx="2859285" cy="1737122"/>
                <a:chOff x="880942" y="1281111"/>
                <a:chExt cx="2859285" cy="1737122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880942" y="1441846"/>
                  <a:ext cx="307181" cy="321469"/>
                </a:xfrm>
                <a:prstGeom prst="ellipse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1188123" y="2539603"/>
                  <a:ext cx="307181" cy="321469"/>
                </a:xfrm>
                <a:prstGeom prst="ellipse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6</a:t>
                  </a:r>
                  <a:endParaRPr lang="en-US" dirty="0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2141002" y="1281111"/>
                  <a:ext cx="307181" cy="321469"/>
                </a:xfrm>
                <a:prstGeom prst="ellipse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2550320" y="2696764"/>
                  <a:ext cx="307181" cy="321469"/>
                </a:xfrm>
                <a:prstGeom prst="ellipse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dirty="0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2945607" y="1281112"/>
                  <a:ext cx="307181" cy="321469"/>
                </a:xfrm>
                <a:prstGeom prst="ellipse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3433046" y="2126455"/>
                  <a:ext cx="307181" cy="321469"/>
                </a:xfrm>
                <a:prstGeom prst="ellipse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4</a:t>
                  </a:r>
                  <a:endParaRPr lang="en-US" dirty="0"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880941" y="1441845"/>
                <a:ext cx="2705696" cy="1419227"/>
                <a:chOff x="880941" y="1441845"/>
                <a:chExt cx="2705696" cy="1419227"/>
              </a:xfrm>
            </p:grpSpPr>
            <p:cxnSp>
              <p:nvCxnSpPr>
                <p:cNvPr id="8" name="Straight Arrow Connector 7"/>
                <p:cNvCxnSpPr>
                  <a:stCxn id="20" idx="2"/>
                  <a:endCxn id="18" idx="6"/>
                </p:cNvCxnSpPr>
                <p:nvPr/>
              </p:nvCxnSpPr>
              <p:spPr>
                <a:xfrm flipH="1">
                  <a:off x="1188123" y="1441846"/>
                  <a:ext cx="952879" cy="16073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/>
                <p:cNvCxnSpPr>
                  <a:stCxn id="18" idx="5"/>
                </p:cNvCxnSpPr>
                <p:nvPr/>
              </p:nvCxnSpPr>
              <p:spPr>
                <a:xfrm>
                  <a:off x="1143137" y="1716237"/>
                  <a:ext cx="145732" cy="85871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Curved Connector 9"/>
                <p:cNvCxnSpPr>
                  <a:stCxn id="18" idx="2"/>
                  <a:endCxn id="18" idx="4"/>
                </p:cNvCxnSpPr>
                <p:nvPr/>
              </p:nvCxnSpPr>
              <p:spPr>
                <a:xfrm rot="10800000" flipH="1" flipV="1">
                  <a:off x="880941" y="1602581"/>
                  <a:ext cx="153591" cy="160734"/>
                </a:xfrm>
                <a:prstGeom prst="curvedConnector4">
                  <a:avLst>
                    <a:gd name="adj1" fmla="val -148837"/>
                    <a:gd name="adj2" fmla="val 242223"/>
                  </a:avLst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>
                  <a:endCxn id="20" idx="6"/>
                </p:cNvCxnSpPr>
                <p:nvPr/>
              </p:nvCxnSpPr>
              <p:spPr>
                <a:xfrm flipH="1">
                  <a:off x="2448183" y="1441845"/>
                  <a:ext cx="541735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>
                  <a:stCxn id="20" idx="5"/>
                </p:cNvCxnSpPr>
                <p:nvPr/>
              </p:nvCxnSpPr>
              <p:spPr>
                <a:xfrm flipV="1">
                  <a:off x="2403197" y="1545753"/>
                  <a:ext cx="586721" cy="974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>
                  <a:stCxn id="20" idx="4"/>
                  <a:endCxn id="23" idx="1"/>
                </p:cNvCxnSpPr>
                <p:nvPr/>
              </p:nvCxnSpPr>
              <p:spPr>
                <a:xfrm>
                  <a:off x="2294593" y="1602580"/>
                  <a:ext cx="1183439" cy="57095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>
                  <a:stCxn id="22" idx="5"/>
                  <a:endCxn id="23" idx="0"/>
                </p:cNvCxnSpPr>
                <p:nvPr/>
              </p:nvCxnSpPr>
              <p:spPr>
                <a:xfrm>
                  <a:off x="3207802" y="1555503"/>
                  <a:ext cx="378835" cy="57095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>
                  <a:stCxn id="21" idx="7"/>
                  <a:endCxn id="23" idx="3"/>
                </p:cNvCxnSpPr>
                <p:nvPr/>
              </p:nvCxnSpPr>
              <p:spPr>
                <a:xfrm flipV="1">
                  <a:off x="2812515" y="2400846"/>
                  <a:ext cx="665517" cy="34299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1495304" y="2696764"/>
                  <a:ext cx="1055016" cy="16430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>
                  <a:stCxn id="23" idx="2"/>
                  <a:endCxn id="19" idx="7"/>
                </p:cNvCxnSpPr>
                <p:nvPr/>
              </p:nvCxnSpPr>
              <p:spPr>
                <a:xfrm flipH="1">
                  <a:off x="1450318" y="2287190"/>
                  <a:ext cx="1982728" cy="29949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7" name="Straight Arrow Connector 26"/>
            <p:cNvCxnSpPr>
              <a:endCxn id="21" idx="0"/>
            </p:cNvCxnSpPr>
            <p:nvPr/>
          </p:nvCxnSpPr>
          <p:spPr>
            <a:xfrm>
              <a:off x="1549073" y="3437255"/>
              <a:ext cx="367372" cy="8573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endCxn id="20" idx="3"/>
            </p:cNvCxnSpPr>
            <p:nvPr/>
          </p:nvCxnSpPr>
          <p:spPr>
            <a:xfrm flipV="1">
              <a:off x="974008" y="3419220"/>
              <a:ext cx="553069" cy="7689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7912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164" y="55614"/>
            <a:ext cx="8520600" cy="607800"/>
          </a:xfrm>
        </p:spPr>
        <p:txBody>
          <a:bodyPr/>
          <a:lstStyle/>
          <a:p>
            <a:r>
              <a:rPr lang="ro-RO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Reprezentarea grafurilor orientate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98164" y="663414"/>
                <a:ext cx="8520600" cy="3339000"/>
              </a:xfrm>
            </p:spPr>
            <p:txBody>
              <a:bodyPr/>
              <a:lstStyle/>
              <a:p>
                <a:r>
                  <a:rPr lang="ro-RO" sz="1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Matricea de adiacență</a:t>
                </a:r>
              </a:p>
              <a:p>
                <a:pPr marL="114300" indent="0">
                  <a:buNone/>
                </a:pP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1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x </a:t>
                </a:r>
                <a:r>
                  <a:rPr lang="en-US" sz="1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o-RO" sz="1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11430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1, 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𝑑𝑎𝑐</m:t>
                              </m:r>
                              <m:r>
                                <a:rPr lang="ro-RO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ă </m:t>
                              </m:r>
                              <m:r>
                                <a:rPr lang="ro-RO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𝑒𝑥𝑖𝑠𝑡</m:t>
                              </m:r>
                              <m:r>
                                <a:rPr lang="ro-RO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ă </m:t>
                              </m:r>
                              <m:r>
                                <a:rPr lang="ro-RO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𝑎𝑟𝑐</m:t>
                              </m:r>
                              <m:r>
                                <a:rPr lang="ro-RO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ro-RO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𝑑𝑒</m:t>
                              </m:r>
                              <m:r>
                                <a:rPr lang="ro-RO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ro-RO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𝑙𝑎</m:t>
                              </m:r>
                              <m:r>
                                <a:rPr lang="ro-RO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ro-RO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ro-RO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ro-RO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𝑙𝑎</m:t>
                              </m:r>
                              <m:r>
                                <a:rPr lang="ro-RO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ro-RO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ro-RO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 î</m:t>
                              </m:r>
                              <m:r>
                                <a:rPr lang="ro-RO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ro-RO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ro-RO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𝑐𝑎𝑧</m:t>
                              </m:r>
                              <m:r>
                                <a:rPr lang="ro-RO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ro-RO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𝑐𝑜𝑛𝑡𝑟𝑎𝑟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o-RO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98164" y="663414"/>
                <a:ext cx="8520600" cy="33390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74532" y="2465802"/>
            <a:ext cx="2149579" cy="1332438"/>
            <a:chOff x="545957" y="3208752"/>
            <a:chExt cx="2149579" cy="1332438"/>
          </a:xfrm>
        </p:grpSpPr>
        <p:grpSp>
          <p:nvGrpSpPr>
            <p:cNvPr id="10" name="Group 9"/>
            <p:cNvGrpSpPr/>
            <p:nvPr/>
          </p:nvGrpSpPr>
          <p:grpSpPr>
            <a:xfrm>
              <a:off x="545957" y="3208752"/>
              <a:ext cx="2149579" cy="1332438"/>
              <a:chOff x="880941" y="1281111"/>
              <a:chExt cx="2859286" cy="1737122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880942" y="1281111"/>
                <a:ext cx="2859285" cy="1737122"/>
                <a:chOff x="880942" y="1281111"/>
                <a:chExt cx="2859285" cy="1737122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880942" y="1441846"/>
                  <a:ext cx="307181" cy="321469"/>
                </a:xfrm>
                <a:prstGeom prst="ellipse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1188123" y="2539603"/>
                  <a:ext cx="307181" cy="321469"/>
                </a:xfrm>
                <a:prstGeom prst="ellipse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6</a:t>
                  </a:r>
                  <a:endParaRPr lang="en-US" dirty="0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2141002" y="1281111"/>
                  <a:ext cx="307181" cy="321469"/>
                </a:xfrm>
                <a:prstGeom prst="ellipse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550320" y="2696764"/>
                  <a:ext cx="307181" cy="321469"/>
                </a:xfrm>
                <a:prstGeom prst="ellipse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dirty="0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2945607" y="1281112"/>
                  <a:ext cx="307181" cy="321469"/>
                </a:xfrm>
                <a:prstGeom prst="ellipse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3433046" y="2126455"/>
                  <a:ext cx="307181" cy="321469"/>
                </a:xfrm>
                <a:prstGeom prst="ellipse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4</a:t>
                  </a:r>
                  <a:endParaRPr lang="en-US" dirty="0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880941" y="1441845"/>
                <a:ext cx="2705696" cy="1419227"/>
                <a:chOff x="880941" y="1441845"/>
                <a:chExt cx="2705696" cy="1419227"/>
              </a:xfrm>
            </p:grpSpPr>
            <p:cxnSp>
              <p:nvCxnSpPr>
                <p:cNvPr id="15" name="Straight Arrow Connector 14"/>
                <p:cNvCxnSpPr>
                  <a:stCxn id="27" idx="2"/>
                  <a:endCxn id="25" idx="6"/>
                </p:cNvCxnSpPr>
                <p:nvPr/>
              </p:nvCxnSpPr>
              <p:spPr>
                <a:xfrm flipH="1">
                  <a:off x="1188123" y="1441846"/>
                  <a:ext cx="952879" cy="16073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>
                  <a:stCxn id="25" idx="5"/>
                </p:cNvCxnSpPr>
                <p:nvPr/>
              </p:nvCxnSpPr>
              <p:spPr>
                <a:xfrm>
                  <a:off x="1143137" y="1716237"/>
                  <a:ext cx="145732" cy="85871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urved Connector 16"/>
                <p:cNvCxnSpPr>
                  <a:stCxn id="25" idx="2"/>
                  <a:endCxn id="25" idx="4"/>
                </p:cNvCxnSpPr>
                <p:nvPr/>
              </p:nvCxnSpPr>
              <p:spPr>
                <a:xfrm rot="10800000" flipH="1" flipV="1">
                  <a:off x="880941" y="1602581"/>
                  <a:ext cx="153591" cy="160734"/>
                </a:xfrm>
                <a:prstGeom prst="curvedConnector4">
                  <a:avLst>
                    <a:gd name="adj1" fmla="val -148837"/>
                    <a:gd name="adj2" fmla="val 242223"/>
                  </a:avLst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>
                  <a:endCxn id="27" idx="6"/>
                </p:cNvCxnSpPr>
                <p:nvPr/>
              </p:nvCxnSpPr>
              <p:spPr>
                <a:xfrm flipH="1">
                  <a:off x="2448183" y="1441845"/>
                  <a:ext cx="541735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>
                  <a:stCxn id="27" idx="5"/>
                </p:cNvCxnSpPr>
                <p:nvPr/>
              </p:nvCxnSpPr>
              <p:spPr>
                <a:xfrm flipV="1">
                  <a:off x="2403197" y="1545753"/>
                  <a:ext cx="586721" cy="974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>
                  <a:stCxn id="27" idx="4"/>
                  <a:endCxn id="30" idx="1"/>
                </p:cNvCxnSpPr>
                <p:nvPr/>
              </p:nvCxnSpPr>
              <p:spPr>
                <a:xfrm>
                  <a:off x="2294593" y="1602580"/>
                  <a:ext cx="1183439" cy="57095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>
                  <a:stCxn id="29" idx="5"/>
                  <a:endCxn id="30" idx="0"/>
                </p:cNvCxnSpPr>
                <p:nvPr/>
              </p:nvCxnSpPr>
              <p:spPr>
                <a:xfrm>
                  <a:off x="3207802" y="1555503"/>
                  <a:ext cx="378835" cy="57095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>
                  <a:stCxn id="28" idx="7"/>
                  <a:endCxn id="30" idx="3"/>
                </p:cNvCxnSpPr>
                <p:nvPr/>
              </p:nvCxnSpPr>
              <p:spPr>
                <a:xfrm flipV="1">
                  <a:off x="2812515" y="2400846"/>
                  <a:ext cx="665517" cy="34299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>
                  <a:off x="1495304" y="2696764"/>
                  <a:ext cx="1055016" cy="16430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>
                  <a:stCxn id="30" idx="2"/>
                  <a:endCxn id="26" idx="7"/>
                </p:cNvCxnSpPr>
                <p:nvPr/>
              </p:nvCxnSpPr>
              <p:spPr>
                <a:xfrm flipH="1">
                  <a:off x="1450318" y="2287190"/>
                  <a:ext cx="1982728" cy="29949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" name="Straight Arrow Connector 10"/>
            <p:cNvCxnSpPr>
              <a:endCxn id="28" idx="0"/>
            </p:cNvCxnSpPr>
            <p:nvPr/>
          </p:nvCxnSpPr>
          <p:spPr>
            <a:xfrm>
              <a:off x="1549073" y="3437255"/>
              <a:ext cx="367372" cy="8573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27" idx="3"/>
            </p:cNvCxnSpPr>
            <p:nvPr/>
          </p:nvCxnSpPr>
          <p:spPr>
            <a:xfrm flipV="1">
              <a:off x="974008" y="3419220"/>
              <a:ext cx="553069" cy="7689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213264"/>
              </p:ext>
            </p:extLst>
          </p:nvPr>
        </p:nvGraphicFramePr>
        <p:xfrm>
          <a:off x="3156800" y="1993949"/>
          <a:ext cx="2792314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902"/>
                <a:gridCol w="398902"/>
                <a:gridCol w="398902"/>
                <a:gridCol w="398902"/>
                <a:gridCol w="398902"/>
                <a:gridCol w="398902"/>
                <a:gridCol w="398902"/>
              </a:tblGrid>
              <a:tr h="2634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263408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263408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63408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63408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263408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63408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879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694" y="301187"/>
            <a:ext cx="8520600" cy="3339000"/>
          </a:xfrm>
        </p:spPr>
        <p:txBody>
          <a:bodyPr/>
          <a:lstStyle/>
          <a:p>
            <a:r>
              <a:rPr lang="ro-RO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 de adiacență</a:t>
            </a:r>
          </a:p>
          <a:p>
            <a:pPr marL="114300" indent="0">
              <a:buNone/>
            </a:pPr>
            <a:endParaRPr lang="en-US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5995" y="1489941"/>
            <a:ext cx="2149578" cy="1332438"/>
            <a:chOff x="545958" y="3208752"/>
            <a:chExt cx="2149578" cy="1332438"/>
          </a:xfrm>
        </p:grpSpPr>
        <p:grpSp>
          <p:nvGrpSpPr>
            <p:cNvPr id="5" name="Group 4"/>
            <p:cNvGrpSpPr/>
            <p:nvPr/>
          </p:nvGrpSpPr>
          <p:grpSpPr>
            <a:xfrm>
              <a:off x="545958" y="3208752"/>
              <a:ext cx="2149578" cy="1332438"/>
              <a:chOff x="880942" y="1281111"/>
              <a:chExt cx="2859285" cy="173712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880942" y="1281111"/>
                <a:ext cx="2859285" cy="1737122"/>
                <a:chOff x="880942" y="1281111"/>
                <a:chExt cx="2859285" cy="1737122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880942" y="1441846"/>
                  <a:ext cx="307181" cy="321469"/>
                </a:xfrm>
                <a:prstGeom prst="ellipse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1188123" y="2539603"/>
                  <a:ext cx="307181" cy="321469"/>
                </a:xfrm>
                <a:prstGeom prst="ellipse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6</a:t>
                  </a:r>
                  <a:endParaRPr lang="en-US" dirty="0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2141002" y="1281111"/>
                  <a:ext cx="307181" cy="321469"/>
                </a:xfrm>
                <a:prstGeom prst="ellipse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2550320" y="2696764"/>
                  <a:ext cx="307181" cy="321469"/>
                </a:xfrm>
                <a:prstGeom prst="ellipse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dirty="0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2945607" y="1281112"/>
                  <a:ext cx="307181" cy="321469"/>
                </a:xfrm>
                <a:prstGeom prst="ellipse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433046" y="2126455"/>
                  <a:ext cx="307181" cy="321469"/>
                </a:xfrm>
                <a:prstGeom prst="ellipse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4</a:t>
                  </a:r>
                  <a:endParaRPr lang="en-US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1143137" y="1441845"/>
                <a:ext cx="2443500" cy="1419227"/>
                <a:chOff x="1143137" y="1441845"/>
                <a:chExt cx="2443500" cy="1419227"/>
              </a:xfrm>
            </p:grpSpPr>
            <p:cxnSp>
              <p:nvCxnSpPr>
                <p:cNvPr id="10" name="Straight Arrow Connector 9"/>
                <p:cNvCxnSpPr>
                  <a:stCxn id="22" idx="2"/>
                  <a:endCxn id="20" idx="6"/>
                </p:cNvCxnSpPr>
                <p:nvPr/>
              </p:nvCxnSpPr>
              <p:spPr>
                <a:xfrm flipH="1">
                  <a:off x="1188123" y="1441846"/>
                  <a:ext cx="952879" cy="16073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>
                  <a:stCxn id="20" idx="5"/>
                </p:cNvCxnSpPr>
                <p:nvPr/>
              </p:nvCxnSpPr>
              <p:spPr>
                <a:xfrm>
                  <a:off x="1143137" y="1716237"/>
                  <a:ext cx="145732" cy="85871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>
                  <a:endCxn id="22" idx="6"/>
                </p:cNvCxnSpPr>
                <p:nvPr/>
              </p:nvCxnSpPr>
              <p:spPr>
                <a:xfrm flipH="1">
                  <a:off x="2448183" y="1441845"/>
                  <a:ext cx="541735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>
                  <a:stCxn id="22" idx="5"/>
                </p:cNvCxnSpPr>
                <p:nvPr/>
              </p:nvCxnSpPr>
              <p:spPr>
                <a:xfrm flipV="1">
                  <a:off x="2403197" y="1545753"/>
                  <a:ext cx="586721" cy="974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>
                  <a:stCxn id="22" idx="4"/>
                  <a:endCxn id="25" idx="1"/>
                </p:cNvCxnSpPr>
                <p:nvPr/>
              </p:nvCxnSpPr>
              <p:spPr>
                <a:xfrm>
                  <a:off x="2294593" y="1602580"/>
                  <a:ext cx="1183439" cy="57095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>
                  <a:stCxn id="24" idx="5"/>
                  <a:endCxn id="25" idx="0"/>
                </p:cNvCxnSpPr>
                <p:nvPr/>
              </p:nvCxnSpPr>
              <p:spPr>
                <a:xfrm>
                  <a:off x="3207802" y="1555503"/>
                  <a:ext cx="378835" cy="57095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>
                  <a:stCxn id="23" idx="7"/>
                  <a:endCxn id="25" idx="3"/>
                </p:cNvCxnSpPr>
                <p:nvPr/>
              </p:nvCxnSpPr>
              <p:spPr>
                <a:xfrm flipV="1">
                  <a:off x="2812515" y="2400846"/>
                  <a:ext cx="665517" cy="34299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1495304" y="2696764"/>
                  <a:ext cx="1055016" cy="16430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>
                  <a:stCxn id="25" idx="2"/>
                  <a:endCxn id="21" idx="7"/>
                </p:cNvCxnSpPr>
                <p:nvPr/>
              </p:nvCxnSpPr>
              <p:spPr>
                <a:xfrm flipH="1">
                  <a:off x="1450318" y="2287190"/>
                  <a:ext cx="1982728" cy="29949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" name="Straight Arrow Connector 5"/>
            <p:cNvCxnSpPr>
              <a:endCxn id="23" idx="0"/>
            </p:cNvCxnSpPr>
            <p:nvPr/>
          </p:nvCxnSpPr>
          <p:spPr>
            <a:xfrm>
              <a:off x="1549073" y="3437255"/>
              <a:ext cx="367372" cy="8573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endCxn id="22" idx="3"/>
            </p:cNvCxnSpPr>
            <p:nvPr/>
          </p:nvCxnSpPr>
          <p:spPr>
            <a:xfrm flipV="1">
              <a:off x="974008" y="3419220"/>
              <a:ext cx="553069" cy="7689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573420" y="633954"/>
            <a:ext cx="8349124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orientat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cu G=(V,U) se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memora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noduri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apoi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nod x,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lista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succesorilor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x,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adică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nodurilor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y cu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proprietatea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arcul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957246"/>
              </p:ext>
            </p:extLst>
          </p:nvPr>
        </p:nvGraphicFramePr>
        <p:xfrm>
          <a:off x="3783583" y="1309702"/>
          <a:ext cx="319802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842"/>
                <a:gridCol w="2438178"/>
              </a:tblGrid>
              <a:tr h="278802">
                <a:tc>
                  <a:txBody>
                    <a:bodyPr/>
                    <a:lstStyle/>
                    <a:p>
                      <a:r>
                        <a:rPr lang="ro-RO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Nod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Lista succesorilor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880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o-RO" b="1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b="1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880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o-RO" b="1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b="1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1, 3, 4, 5</a:t>
                      </a:r>
                      <a:endParaRPr lang="en-US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880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o-RO" b="1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b="1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2, 4</a:t>
                      </a:r>
                      <a:endParaRPr lang="en-US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880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o-RO" b="1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b="1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880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o-RO" b="1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b="1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880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o-RO" b="1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b="1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2, 5</a:t>
                      </a:r>
                      <a:endParaRPr lang="en-US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761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 complet. Graf turneu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3137" y="910078"/>
            <a:ext cx="7627409" cy="177162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0" rIns="91440" bIns="4761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40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sz="1400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Definiție</a:t>
            </a:r>
            <a:r>
              <a:rPr kumimoji="0" lang="ro-RO" sz="140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Fie G=(V, U) un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orientat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Graful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G se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numește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graf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complet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oricare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vârfuri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distincte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ale sale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adiacente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vârfuri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x 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y 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adiacente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200150" lvl="3" indent="-285750">
              <a:lnSpc>
                <a:spcPct val="100000"/>
              </a:lnSpc>
              <a:buClrTx/>
              <a:buSzTx/>
              <a:buFont typeface="Wingdings" panose="05000000000000000000" pitchFamily="2" charset="2"/>
              <a:buChar char="q"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arcul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3" indent="-285750">
              <a:lnSpc>
                <a:spcPct val="100000"/>
              </a:lnSpc>
              <a:buClrTx/>
              <a:buSzTx/>
              <a:buFont typeface="Wingdings" panose="05000000000000000000" pitchFamily="2" charset="2"/>
              <a:buChar char="q"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arcul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y,x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3" indent="-285750">
              <a:lnSpc>
                <a:spcPct val="100000"/>
              </a:lnSpc>
              <a:buClrTx/>
              <a:buSzTx/>
              <a:buFont typeface="Wingdings" panose="05000000000000000000" pitchFamily="2" charset="2"/>
              <a:buChar char="q"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arcele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y,x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45994" y="2681702"/>
            <a:ext cx="2235304" cy="1458469"/>
            <a:chOff x="880941" y="1281111"/>
            <a:chExt cx="2973314" cy="1901431"/>
          </a:xfrm>
        </p:grpSpPr>
        <p:sp>
          <p:nvSpPr>
            <p:cNvPr id="20" name="Oval 19"/>
            <p:cNvSpPr/>
            <p:nvPr/>
          </p:nvSpPr>
          <p:spPr>
            <a:xfrm>
              <a:off x="880942" y="1441846"/>
              <a:ext cx="307181" cy="321469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880941" y="2700337"/>
              <a:ext cx="307181" cy="321469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141002" y="1281111"/>
              <a:ext cx="307181" cy="321469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2141002" y="2861073"/>
              <a:ext cx="307181" cy="321469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3239894" y="1602580"/>
              <a:ext cx="307181" cy="321469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3547074" y="2471053"/>
              <a:ext cx="307181" cy="321469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</p:grpSp>
      <p:cxnSp>
        <p:nvCxnSpPr>
          <p:cNvPr id="27" name="Straight Arrow Connector 26"/>
          <p:cNvCxnSpPr>
            <a:endCxn id="22" idx="2"/>
          </p:cNvCxnSpPr>
          <p:nvPr/>
        </p:nvCxnSpPr>
        <p:spPr>
          <a:xfrm flipV="1">
            <a:off x="1076929" y="2804992"/>
            <a:ext cx="716365" cy="66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1" idx="0"/>
          </p:cNvCxnSpPr>
          <p:nvPr/>
        </p:nvCxnSpPr>
        <p:spPr>
          <a:xfrm>
            <a:off x="961461" y="3051570"/>
            <a:ext cx="1" cy="718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1"/>
            <a:endCxn id="20" idx="5"/>
          </p:cNvCxnSpPr>
          <p:nvPr/>
        </p:nvCxnSpPr>
        <p:spPr>
          <a:xfrm flipH="1" flipV="1">
            <a:off x="1043110" y="3015460"/>
            <a:ext cx="784004" cy="914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1"/>
            <a:endCxn id="20" idx="6"/>
          </p:cNvCxnSpPr>
          <p:nvPr/>
        </p:nvCxnSpPr>
        <p:spPr>
          <a:xfrm flipH="1" flipV="1">
            <a:off x="1076930" y="2928282"/>
            <a:ext cx="1807253" cy="70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4" idx="2"/>
          </p:cNvCxnSpPr>
          <p:nvPr/>
        </p:nvCxnSpPr>
        <p:spPr>
          <a:xfrm>
            <a:off x="1076928" y="2910227"/>
            <a:ext cx="1542500" cy="141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20" idx="3"/>
          </p:cNvCxnSpPr>
          <p:nvPr/>
        </p:nvCxnSpPr>
        <p:spPr>
          <a:xfrm flipV="1">
            <a:off x="879813" y="3015460"/>
            <a:ext cx="2" cy="790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2024229" y="2804991"/>
            <a:ext cx="629017" cy="140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980556" y="2708408"/>
            <a:ext cx="754339" cy="211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25" idx="7"/>
          </p:cNvCxnSpPr>
          <p:nvPr/>
        </p:nvCxnSpPr>
        <p:spPr>
          <a:xfrm>
            <a:off x="2734895" y="3181780"/>
            <a:ext cx="312583" cy="44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3" idx="0"/>
            <a:endCxn id="24" idx="3"/>
          </p:cNvCxnSpPr>
          <p:nvPr/>
        </p:nvCxnSpPr>
        <p:spPr>
          <a:xfrm flipV="1">
            <a:off x="1908762" y="3138749"/>
            <a:ext cx="744486" cy="754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1" idx="7"/>
          </p:cNvCxnSpPr>
          <p:nvPr/>
        </p:nvCxnSpPr>
        <p:spPr>
          <a:xfrm flipV="1">
            <a:off x="1043109" y="3090010"/>
            <a:ext cx="1576318" cy="716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2" idx="5"/>
          </p:cNvCxnSpPr>
          <p:nvPr/>
        </p:nvCxnSpPr>
        <p:spPr>
          <a:xfrm flipH="1" flipV="1">
            <a:off x="1990409" y="2892170"/>
            <a:ext cx="893774" cy="722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3" idx="7"/>
            <a:endCxn id="25" idx="2"/>
          </p:cNvCxnSpPr>
          <p:nvPr/>
        </p:nvCxnSpPr>
        <p:spPr>
          <a:xfrm flipV="1">
            <a:off x="1990409" y="3717722"/>
            <a:ext cx="859954" cy="211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23" idx="6"/>
          </p:cNvCxnSpPr>
          <p:nvPr/>
        </p:nvCxnSpPr>
        <p:spPr>
          <a:xfrm flipH="1">
            <a:off x="2024229" y="3832361"/>
            <a:ext cx="859954" cy="184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25" idx="1"/>
          </p:cNvCxnSpPr>
          <p:nvPr/>
        </p:nvCxnSpPr>
        <p:spPr>
          <a:xfrm flipV="1">
            <a:off x="1076928" y="3630543"/>
            <a:ext cx="1807255" cy="269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3" idx="2"/>
            <a:endCxn id="21" idx="5"/>
          </p:cNvCxnSpPr>
          <p:nvPr/>
        </p:nvCxnSpPr>
        <p:spPr>
          <a:xfrm flipH="1" flipV="1">
            <a:off x="1043109" y="3980770"/>
            <a:ext cx="750185" cy="36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3" idx="0"/>
          </p:cNvCxnSpPr>
          <p:nvPr/>
        </p:nvCxnSpPr>
        <p:spPr>
          <a:xfrm flipH="1" flipV="1">
            <a:off x="1908761" y="2928281"/>
            <a:ext cx="1" cy="965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3507004" y="2912713"/>
            <a:ext cx="5136934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Teoremă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o-RO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grafuri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orientate complete cu n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noduri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3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n*(n-1)/2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58575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425" y="122794"/>
            <a:ext cx="8524094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Definiție</a:t>
            </a:r>
            <a:r>
              <a:rPr kumimoji="0" lang="en-US" sz="140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kumimoji="0" lang="ro-RO" sz="1400" i="1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orientat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turneu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oricare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vârfuri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j, 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i≠j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singur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arc: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arcul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arcul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j,i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70573" y="1193271"/>
            <a:ext cx="2394107" cy="2257159"/>
            <a:chOff x="901629" y="1025504"/>
            <a:chExt cx="2838598" cy="1992729"/>
          </a:xfrm>
        </p:grpSpPr>
        <p:sp>
          <p:nvSpPr>
            <p:cNvPr id="20" name="Oval 19"/>
            <p:cNvSpPr/>
            <p:nvPr/>
          </p:nvSpPr>
          <p:spPr>
            <a:xfrm>
              <a:off x="901629" y="1416294"/>
              <a:ext cx="286494" cy="34702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1188123" y="2539603"/>
              <a:ext cx="307181" cy="321469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243139" y="1025504"/>
              <a:ext cx="307181" cy="321469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2550320" y="2696764"/>
              <a:ext cx="307181" cy="321469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3401063" y="1496438"/>
              <a:ext cx="307181" cy="321469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3433046" y="2126455"/>
              <a:ext cx="307181" cy="321469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</p:grpSp>
      <p:cxnSp>
        <p:nvCxnSpPr>
          <p:cNvPr id="27" name="Straight Arrow Connector 26"/>
          <p:cNvCxnSpPr>
            <a:stCxn id="20" idx="0"/>
            <a:endCxn id="22" idx="2"/>
          </p:cNvCxnSpPr>
          <p:nvPr/>
        </p:nvCxnSpPr>
        <p:spPr>
          <a:xfrm flipV="1">
            <a:off x="891389" y="1375335"/>
            <a:ext cx="1010629" cy="260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1" idx="0"/>
          </p:cNvCxnSpPr>
          <p:nvPr/>
        </p:nvCxnSpPr>
        <p:spPr>
          <a:xfrm>
            <a:off x="900113" y="2028988"/>
            <a:ext cx="241632" cy="879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" idx="6"/>
            <a:endCxn id="25" idx="2"/>
          </p:cNvCxnSpPr>
          <p:nvPr/>
        </p:nvCxnSpPr>
        <p:spPr>
          <a:xfrm>
            <a:off x="1012205" y="1832453"/>
            <a:ext cx="1893395" cy="789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3" idx="1"/>
            <a:endCxn id="20" idx="5"/>
          </p:cNvCxnSpPr>
          <p:nvPr/>
        </p:nvCxnSpPr>
        <p:spPr>
          <a:xfrm flipH="1" flipV="1">
            <a:off x="976819" y="1971423"/>
            <a:ext cx="1222220" cy="1168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0" idx="7"/>
          </p:cNvCxnSpPr>
          <p:nvPr/>
        </p:nvCxnSpPr>
        <p:spPr>
          <a:xfrm flipH="1" flipV="1">
            <a:off x="976819" y="1693482"/>
            <a:ext cx="1901808" cy="229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2" idx="6"/>
            <a:endCxn id="24" idx="1"/>
          </p:cNvCxnSpPr>
          <p:nvPr/>
        </p:nvCxnSpPr>
        <p:spPr>
          <a:xfrm>
            <a:off x="2161098" y="1375335"/>
            <a:ext cx="755468" cy="404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1" idx="7"/>
          </p:cNvCxnSpPr>
          <p:nvPr/>
        </p:nvCxnSpPr>
        <p:spPr>
          <a:xfrm flipH="1">
            <a:off x="1233344" y="1505626"/>
            <a:ext cx="694379" cy="1455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3" idx="0"/>
            <a:endCxn id="22" idx="4"/>
          </p:cNvCxnSpPr>
          <p:nvPr/>
        </p:nvCxnSpPr>
        <p:spPr>
          <a:xfrm flipH="1" flipV="1">
            <a:off x="2031558" y="1557398"/>
            <a:ext cx="259080" cy="1528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5" idx="1"/>
            <a:endCxn id="22" idx="5"/>
          </p:cNvCxnSpPr>
          <p:nvPr/>
        </p:nvCxnSpPr>
        <p:spPr>
          <a:xfrm flipH="1" flipV="1">
            <a:off x="2123157" y="1504073"/>
            <a:ext cx="820384" cy="989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25" idx="0"/>
          </p:cNvCxnSpPr>
          <p:nvPr/>
        </p:nvCxnSpPr>
        <p:spPr>
          <a:xfrm>
            <a:off x="3035140" y="2090824"/>
            <a:ext cx="0" cy="349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23" idx="7"/>
          </p:cNvCxnSpPr>
          <p:nvPr/>
        </p:nvCxnSpPr>
        <p:spPr>
          <a:xfrm flipH="1">
            <a:off x="2382237" y="2028987"/>
            <a:ext cx="534329" cy="1110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24" idx="2"/>
          </p:cNvCxnSpPr>
          <p:nvPr/>
        </p:nvCxnSpPr>
        <p:spPr>
          <a:xfrm flipV="1">
            <a:off x="1271285" y="1908761"/>
            <a:ext cx="1607340" cy="1177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420178" y="2804442"/>
            <a:ext cx="614962" cy="463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25" idx="3"/>
          </p:cNvCxnSpPr>
          <p:nvPr/>
        </p:nvCxnSpPr>
        <p:spPr>
          <a:xfrm flipV="1">
            <a:off x="1271285" y="2751117"/>
            <a:ext cx="1672256" cy="330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21" idx="5"/>
          </p:cNvCxnSpPr>
          <p:nvPr/>
        </p:nvCxnSpPr>
        <p:spPr>
          <a:xfrm flipH="1" flipV="1">
            <a:off x="1233344" y="3219089"/>
            <a:ext cx="927756" cy="89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3547299" y="1416003"/>
            <a:ext cx="5313057" cy="204862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4761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Proprietăți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o-RO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Orice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turneu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complet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o-RO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Avem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2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n*(n-1)/2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grafuri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turneu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cu n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noduri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o-RO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orice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turneu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drum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elementar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trece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vârfurile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grafului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149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Conexitate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Tare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conexitate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2172" y="1108135"/>
            <a:ext cx="8679656" cy="24622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Fie G=(V,U) un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orientat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Graful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numește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conex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oricare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noduri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distincte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puțin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 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lanț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numește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componentă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conexă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un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subgraf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conex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maximal cu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calitate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o-RO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(adică</a:t>
            </a:r>
            <a:r>
              <a:rPr kumimoji="0" lang="ro-RO" sz="14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am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adauga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nod, n-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conex</a:t>
            </a:r>
            <a:r>
              <a:rPr kumimoji="0" lang="ro-RO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Graful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numește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tare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conex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oricare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noduri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distincte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puțin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 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drum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numește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componentă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tare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conexă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un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subgraf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tare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conex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maximal cu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calitate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am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adauga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nod, n-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fi tare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conex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7215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hamiltonian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Graf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eulerian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1700" y="1017800"/>
            <a:ext cx="8199688" cy="35394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lnSpc>
                <a:spcPct val="100000"/>
              </a:lnSpc>
              <a:buClrTx/>
              <a:buSzTx/>
              <a:buNone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Fie un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orientat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G=(V,U).</a:t>
            </a:r>
          </a:p>
          <a:p>
            <a:pPr marL="0" indent="0" algn="just">
              <a:lnSpc>
                <a:spcPct val="100000"/>
              </a:lnSpc>
              <a:buClrTx/>
              <a:buSzTx/>
              <a:buNone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 drum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elementar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conține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nodurile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grafului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numește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drum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hamiltonian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o-RO" sz="1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ClrTx/>
              <a:buSzTx/>
              <a:buNone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ClrTx/>
              <a:buSzTx/>
              <a:buNone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 circuit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elementar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conține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nodurile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grafului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numește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circuit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hamiltonian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o-RO" sz="1400" b="1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ClrTx/>
              <a:buSzTx/>
              <a:buNone/>
            </a:pP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ClrTx/>
              <a:buSzTx/>
              <a:buNone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conține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circuit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hamiltonian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numește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graf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hamiltonian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ClrTx/>
              <a:buSzTx/>
              <a:buNone/>
            </a:pPr>
            <a:endParaRPr lang="ro-RO" sz="14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ClrTx/>
              <a:buSzTx/>
              <a:buNone/>
            </a:pPr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drum care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conține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arcele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grafului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numește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4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drum </a:t>
            </a:r>
            <a:r>
              <a:rPr lang="en-US" sz="1400" b="1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eulerian</a:t>
            </a:r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4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ClrTx/>
              <a:buSzTx/>
              <a:buNone/>
            </a:pPr>
            <a:endParaRPr lang="ro-RO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ClrTx/>
              <a:buSzTx/>
              <a:buNone/>
            </a:pPr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 care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conține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arcele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grafului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numește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4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 </a:t>
            </a:r>
            <a:r>
              <a:rPr lang="en-US" sz="1400" b="1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eulerian</a:t>
            </a:r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4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ClrTx/>
              <a:buSzTx/>
              <a:buNone/>
            </a:pPr>
            <a:endParaRPr lang="ro-RO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ClrTx/>
              <a:buSzTx/>
              <a:buNone/>
            </a:pPr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conține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circuit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eulerian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numește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400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</a:t>
            </a:r>
            <a:r>
              <a:rPr lang="en-US" sz="14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eulerian</a:t>
            </a:r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4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ClrTx/>
              <a:buSzTx/>
              <a:buNone/>
            </a:pPr>
            <a:endParaRPr lang="ro-RO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ClrTx/>
              <a:buSzTx/>
              <a:buNone/>
            </a:pPr>
            <a:r>
              <a:rPr lang="en-US" sz="14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Teoremă</a:t>
            </a:r>
            <a:r>
              <a:rPr lang="en-US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o-RO" sz="14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ClrTx/>
              <a:buSzTx/>
              <a:buNone/>
            </a:pPr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fără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noduri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izolate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eulerian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numai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conex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nod,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gradul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interior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egal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exterior</a:t>
            </a:r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789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06" y="0"/>
            <a:ext cx="8520600" cy="607800"/>
          </a:xfrm>
        </p:spPr>
        <p:txBody>
          <a:bodyPr/>
          <a:lstStyle/>
          <a:p>
            <a:r>
              <a:rPr lang="ro-RO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Aplicații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956695"/>
              </p:ext>
            </p:extLst>
          </p:nvPr>
        </p:nvGraphicFramePr>
        <p:xfrm>
          <a:off x="135731" y="524883"/>
          <a:ext cx="8915400" cy="4291498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461904"/>
                <a:gridCol w="7268725"/>
                <a:gridCol w="1184771"/>
              </a:tblGrid>
              <a:tr h="190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Nr. crt</a:t>
                      </a:r>
                      <a:endParaRPr lang="en-US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8" marR="3628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Cerința</a:t>
                      </a:r>
                      <a:endParaRPr lang="en-US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8" marR="3628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Răspuns</a:t>
                      </a:r>
                      <a:endParaRPr lang="en-US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8" marR="3628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3101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o-RO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o-RO" sz="1200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8" marR="362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Câte grafuri orientate, distincte, cu 4 vârfuri se pot construi? Două grafuri se consideră distincte dacă matricele lor de adiacenţă sunt diferite. 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4</a:t>
                      </a:r>
                      <a:r>
                        <a:rPr lang="ro-RO" sz="1200" baseline="30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o-RO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b</a:t>
                      </a:r>
                      <a:r>
                        <a:rPr lang="ro-RO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</a:t>
                      </a:r>
                      <a:r>
                        <a:rPr lang="ro-RO" sz="1200" baseline="30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o-RO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c</a:t>
                      </a:r>
                      <a:r>
                        <a:rPr lang="ro-RO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6</a:t>
                      </a:r>
                      <a:r>
                        <a:rPr lang="ro-RO" sz="1200" baseline="30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o-RO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d</a:t>
                      </a:r>
                      <a:r>
                        <a:rPr lang="ro-RO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4 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i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(Varianta 02 – BAC 2008)</a:t>
                      </a:r>
                      <a:endParaRPr lang="en-US" sz="1000" i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8" marR="36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8" marR="36288" marT="0" marB="0"/>
                </a:tc>
              </a:tr>
              <a:tr h="146866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o-RO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o-RO" sz="1200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8" marR="362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consideră un graf orientat cu 6 noduri numerotate de la 1 la 6 şi cu mulţimea arcelor formată doar din arcele: 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de la fiecare nod numerotat cu un număr neprim i (i&gt;1) la toate nodurile numerotate cu numere ce aparţin mulţimii divizorilor proprii ai lui i (divizori diferiţi de 1 şi de i) 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de la nodul numerotat cu 1 la nodul numerotat cu 6 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de la fiecare nod numerotat cu un număr prim i la nodul numerotat cu i-1 Pentru graful dat, care este lungimea celui mai mare drum, format doar din noduri distincte? 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6 </a:t>
                      </a:r>
                      <a:r>
                        <a:rPr lang="ro-RO" sz="1200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b</a:t>
                      </a:r>
                      <a:r>
                        <a:rPr lang="ro-RO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5 </a:t>
                      </a:r>
                      <a:r>
                        <a:rPr lang="ro-RO" sz="1200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c</a:t>
                      </a:r>
                      <a:r>
                        <a:rPr lang="ro-RO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3 </a:t>
                      </a:r>
                      <a:r>
                        <a:rPr lang="ro-RO" sz="1200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d</a:t>
                      </a:r>
                      <a:r>
                        <a:rPr lang="ro-RO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4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i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(Varianta 03 – BAC 2008)</a:t>
                      </a:r>
                      <a:endParaRPr lang="en-US" sz="1000" i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8" marR="362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8" marR="36288" marT="0" marB="0"/>
                </a:tc>
              </a:tr>
              <a:tr h="146866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o-RO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o-RO" sz="1200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8" marR="362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consideră un graf orientat cu 6 noduri numerotate de la 1 la 6 şi cu mulţimea arcelor formată doar din arcele: 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de la fiecare nod numerotat cu un număr neprim i (i&gt;1) la toate nodurile numerotate cu numere ce aparţin mulţimii divizorilor proprii ai lui i (divizori diferiţi de 1 şi de i) 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de la nodul numerotat cu 1 la nodul numerotat cu 6 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de la fiecare nod numerotat cu un număr prim i la nodul numerotat cu i-1 Pentru graful dat, care este lungimea celui mai mare drum, format doar din noduri distincte, ce uneşte nodul 6 cu nodul 1? 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1 </a:t>
                      </a:r>
                      <a:r>
                        <a:rPr lang="ro-RO" sz="1200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b</a:t>
                      </a:r>
                      <a:r>
                        <a:rPr lang="ro-RO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3 </a:t>
                      </a:r>
                      <a:r>
                        <a:rPr lang="ro-RO" sz="1200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c</a:t>
                      </a:r>
                      <a:r>
                        <a:rPr lang="ro-RO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4 </a:t>
                      </a:r>
                      <a:r>
                        <a:rPr lang="ro-RO" sz="1200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d</a:t>
                      </a:r>
                      <a:r>
                        <a:rPr lang="ro-RO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6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i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(Varianta 04 – BAC 2008)</a:t>
                      </a:r>
                      <a:endParaRPr lang="en-US" sz="1000" i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8" marR="362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8" marR="3628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804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352119"/>
              </p:ext>
            </p:extLst>
          </p:nvPr>
        </p:nvGraphicFramePr>
        <p:xfrm>
          <a:off x="98860" y="67683"/>
          <a:ext cx="8915400" cy="4956632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461904"/>
                <a:gridCol w="7268725"/>
                <a:gridCol w="1184771"/>
              </a:tblGrid>
              <a:tr h="190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Nr. crt</a:t>
                      </a:r>
                      <a:endParaRPr lang="en-US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8" marR="3628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Cerința</a:t>
                      </a:r>
                      <a:endParaRPr lang="en-US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8" marR="3628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Răspuns</a:t>
                      </a:r>
                      <a:endParaRPr lang="en-US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8" marR="3628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8170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o-RO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o-RO" sz="1200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8" marR="362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consideră un graf orientat cu 6 noduri care are următoarele proprietăti: </a:t>
                      </a:r>
                      <a:endParaRPr lang="en-US" sz="1200" dirty="0" smtClean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suma gradelor externe ale tuturor vârfurilor grafului este egală cu 6 </a:t>
                      </a:r>
                      <a:endParaRPr lang="en-US" sz="1200" dirty="0" smtClean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sunt numai 3 vârfuri care au gradul intern egal cu 1. Care este valoarea maximă pe care o poate avea gradul extern al unui vârf din graful dat?</a:t>
                      </a:r>
                      <a:endParaRPr lang="en-US" sz="1200" dirty="0" smtClean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i="1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(Varianta 09 – BAC 2008)</a:t>
                      </a:r>
                      <a:endParaRPr lang="en-US" sz="1000" dirty="0" smtClean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8" marR="36288" marT="0" marB="0"/>
                </a:tc>
              </a:tr>
              <a:tr h="45441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o-RO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o-RO" sz="1200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8" marR="36288" marT="0" marB="0"/>
                </a:tc>
                <a:tc>
                  <a:txBody>
                    <a:bodyPr/>
                    <a:lstStyle/>
                    <a:p>
                      <a:r>
                        <a:rPr lang="ro-RO" sz="12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Care este numărul de grafuri orientate cu 4 vârfuri, fără circuite de lungime 1 (bucle)? </a:t>
                      </a:r>
                      <a:endParaRPr lang="en-US" sz="1200" b="0" i="0" u="none" strike="noStrike" cap="none" dirty="0" smtClean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r>
                        <a:rPr lang="ro-RO" sz="12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a. 1048576       b. 16       c. 64       d. 4096</a:t>
                      </a:r>
                      <a:endParaRPr lang="en-US" sz="1200" b="0" i="0" u="none" strike="noStrike" cap="none" dirty="0" smtClean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r"/>
                      <a:r>
                        <a:rPr lang="ro-RO" sz="1000" b="0" i="1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(Varianta 11 – BAC 2008)</a:t>
                      </a:r>
                      <a:endParaRPr lang="en-US" sz="1000" b="0" i="1" u="none" strike="noStrike" cap="non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8" marR="36288" marT="0" marB="0"/>
                </a:tc>
              </a:tr>
              <a:tr h="80134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o-RO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o-RO" sz="1200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8" marR="36288" marT="0" marB="0"/>
                </a:tc>
                <a:tc>
                  <a:txBody>
                    <a:bodyPr/>
                    <a:lstStyle/>
                    <a:p>
                      <a:r>
                        <a:rPr lang="ro-RO" sz="12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Într-un graf orientat cu 7 noduri suma gradelor interioare ale tuturor nodurilor este egală cu 10. Care este valoarea sumei gradelor exterioare ale tuturor nodurilor? </a:t>
                      </a:r>
                      <a:endParaRPr lang="en-US" sz="1200" b="0" i="0" u="none" strike="noStrike" cap="none" dirty="0" smtClean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r>
                        <a:rPr lang="ro-RO" sz="12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a. 5       b. 20       c. 10       d. 17</a:t>
                      </a:r>
                      <a:endParaRPr lang="en-US" sz="1200" b="0" i="0" u="none" strike="noStrike" cap="none" dirty="0" smtClean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r"/>
                      <a:r>
                        <a:rPr lang="ro-RO" sz="1000" b="0" i="1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(Varianta 21 – BAC 2008)</a:t>
                      </a:r>
                      <a:endParaRPr lang="en-US" sz="1000" b="0" i="1" u="none" strike="noStrike" cap="non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8" marR="36288" marT="0" marB="0"/>
                </a:tc>
              </a:tr>
              <a:tr h="103694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o-RO" sz="1200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8" marR="36288" marT="0" marB="0"/>
                </a:tc>
                <a:tc>
                  <a:txBody>
                    <a:bodyPr/>
                    <a:lstStyle/>
                    <a:p>
                      <a:r>
                        <a:rPr lang="ro-RO" sz="12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Care din următoarele proprietăţi este adevărată pentru un graf orientat cu n vârfuri şi n arce (n&gt;3) care are un circuit de lungime n: </a:t>
                      </a:r>
                      <a:endParaRPr lang="en-US" sz="1200" b="0" i="0" u="none" strike="noStrike" cap="none" dirty="0" smtClean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r>
                        <a:rPr lang="ro-RO" sz="12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a. există un vârf cu gradul intern n-1 </a:t>
                      </a:r>
                      <a:endParaRPr lang="en-US" sz="1200" b="0" i="0" u="none" strike="noStrike" cap="none" dirty="0" smtClean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r>
                        <a:rPr lang="ro-RO" sz="12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b. pentru orice vârf gradul intern şi gradul extern sunt egale </a:t>
                      </a:r>
                      <a:endParaRPr lang="en-US" sz="1200" b="0" i="0" u="none" strike="noStrike" cap="none" dirty="0" smtClean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r>
                        <a:rPr lang="ro-RO" sz="12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c. graful nu are drumuri de lungime strict mai mare decât 2 </a:t>
                      </a:r>
                      <a:endParaRPr lang="en-US" sz="1200" b="0" i="0" u="none" strike="noStrike" cap="none" dirty="0" smtClean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r>
                        <a:rPr lang="ro-RO" sz="12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d. gradul intern al oricărui vârf este egal cu 2</a:t>
                      </a:r>
                      <a:endParaRPr lang="en-US" sz="1200" b="0" i="0" u="none" strike="noStrike" cap="none" dirty="0" smtClean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r"/>
                      <a:r>
                        <a:rPr lang="ro-RO" sz="1000" b="0" i="1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(Varianta 24 – BAC 2008)</a:t>
                      </a:r>
                      <a:endParaRPr lang="en-US" sz="1000" b="0" i="1" u="none" strike="noStrike" cap="non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8" marR="36288" marT="0" marB="0"/>
                </a:tc>
              </a:tr>
              <a:tr h="103694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o-RO" sz="1200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8" marR="362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Care dintre următoarele propoziţii NU este adevărată pentru graful orientat cu 6 vârfuri, numerotate de la 1 la 6 şi ale cărui arce sunt: (2,1), (3,6), (4,1), (4,3), (4,5), (5,2), (6,4)?</a:t>
                      </a:r>
                      <a:endParaRPr lang="en-US" sz="1000" dirty="0" smtClean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 vârful numerotat cu 6 aparţine unui circuit </a:t>
                      </a:r>
                      <a:endParaRPr lang="en-US" sz="1000" dirty="0" smtClean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 vârful numerotat cu 1 are gradul extern 0 </a:t>
                      </a:r>
                      <a:endParaRPr lang="en-US" sz="1000" dirty="0" smtClean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 gradul intern al vârfului numerotat cu 4 este 1 </a:t>
                      </a:r>
                      <a:endParaRPr lang="en-US" sz="1000" dirty="0" smtClean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 graful nu are circuite</a:t>
                      </a:r>
                      <a:endParaRPr lang="en-US" sz="1000" dirty="0" smtClean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800" i="1" dirty="0" smtClean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(Varianta 49 – BAC 2008)</a:t>
                      </a:r>
                      <a:endParaRPr lang="en-US" sz="1000" b="0" i="1" u="none" strike="noStrike" cap="non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8" marR="3628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7775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091" y="893666"/>
            <a:ext cx="854225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o-RO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Bibliografie</a:t>
            </a:r>
          </a:p>
          <a:p>
            <a:endParaRPr lang="ro-RO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Dana Lica, Mircea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Pașoi, ”Fundamentele programării – culegere de probleme pentru clasa a XI-a”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Editura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&amp;S Soft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București,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Emanuela Cerchez, Marinel Șerban, ”Programarea în limbajul C/C++ pentru liceu”, Editura Polirom, București,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2006</a:t>
            </a:r>
          </a:p>
          <a:p>
            <a:endParaRPr lang="ro-RO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o-RO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http://bacinfo.cnlr.ro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Subiecte bacalaureat informatică</a:t>
            </a:r>
          </a:p>
        </p:txBody>
      </p:sp>
    </p:spTree>
    <p:extLst>
      <p:ext uri="{BB962C8B-B14F-4D97-AF65-F5344CB8AC3E}">
        <p14:creationId xmlns:p14="http://schemas.microsoft.com/office/powerpoint/2010/main" val="3833892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247400" y="361900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o" sz="1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Definiţie:</a:t>
            </a:r>
            <a:r>
              <a:rPr lang="ro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	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o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numeşte </a:t>
            </a:r>
            <a:r>
              <a:rPr lang="ro" sz="14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graf orientat</a:t>
            </a:r>
            <a:r>
              <a:rPr lang="ro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pereche ordonată de mulţimi ( X , U ), unde :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o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X este o mulţime finită şi nevidă de elemente, numite </a:t>
            </a:r>
            <a:r>
              <a:rPr lang="ro" sz="14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noduri sau vârfuri;</a:t>
            </a:r>
            <a:endParaRPr sz="1400" b="1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o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U este o mulţime de perechi ordonate din X, numite </a:t>
            </a:r>
            <a:r>
              <a:rPr lang="ro" sz="14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arce</a:t>
            </a:r>
            <a:r>
              <a:rPr lang="ro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o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se numeşte</a:t>
            </a:r>
            <a:r>
              <a:rPr lang="ro" sz="14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mulţimea nodurilor sau vârfurilor</a:t>
            </a:r>
            <a:endParaRPr sz="1400" b="1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o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 se numeşte</a:t>
            </a:r>
            <a:r>
              <a:rPr lang="ro" sz="14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mulţimea arcelor.</a:t>
            </a:r>
            <a:endParaRPr sz="1400" b="1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b="1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311700" y="29762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" sz="1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ro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efiniţie:</a:t>
            </a:r>
            <a:endParaRPr sz="1400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Pentru un arc u = [ x , y ] :</a:t>
            </a:r>
            <a:endParaRPr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x se numeşte </a:t>
            </a:r>
            <a:r>
              <a:rPr lang="ro" sz="1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extremitatea iniţială</a:t>
            </a:r>
            <a:r>
              <a:rPr lang="ro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iar y se numeşte </a:t>
            </a:r>
            <a:r>
              <a:rPr lang="ro" sz="1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extremitatea finală</a:t>
            </a:r>
            <a:r>
              <a:rPr lang="ro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arcului;</a:t>
            </a:r>
            <a:endParaRPr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nodurile x şi y sunt</a:t>
            </a:r>
            <a:r>
              <a:rPr lang="ro"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o" sz="1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adiacente</a:t>
            </a:r>
            <a:r>
              <a:rPr lang="ro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arcul u şi nodul x sunt </a:t>
            </a:r>
            <a:r>
              <a:rPr lang="ro" sz="1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incidente</a:t>
            </a:r>
            <a:r>
              <a:rPr lang="ro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o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în graf;</a:t>
            </a:r>
            <a:endParaRPr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arcul u şi nodul y sunt </a:t>
            </a:r>
            <a:r>
              <a:rPr lang="ro" sz="1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incidente</a:t>
            </a:r>
            <a:r>
              <a:rPr lang="ro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o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în graf;</a:t>
            </a:r>
            <a:endParaRPr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nodul y se numeşte succesor al lui x;</a:t>
            </a:r>
            <a:endParaRPr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nodul x se numeşte predecesor al lui y.</a:t>
            </a:r>
            <a:endParaRPr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i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" sz="14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Definiţie</a:t>
            </a:r>
            <a:r>
              <a:rPr lang="ro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o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 arc de forma [ x , x ] se numeşte </a:t>
            </a:r>
            <a:r>
              <a:rPr lang="ro" sz="1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buclă</a:t>
            </a:r>
            <a:r>
              <a:rPr lang="ro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" sz="1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Observaţie:</a:t>
            </a:r>
            <a:r>
              <a:rPr lang="ro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1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 </a:t>
            </a:r>
            <a:r>
              <a:rPr lang="ro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, y </a:t>
            </a:r>
            <a:r>
              <a:rPr lang="ro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o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≠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o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 </a:t>
            </a:r>
            <a:r>
              <a:rPr lang="ro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 , x ] deoarece există o orientare a arcului</a:t>
            </a:r>
            <a:endParaRPr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95" y="597450"/>
            <a:ext cx="8520600" cy="3339000"/>
          </a:xfrm>
        </p:spPr>
        <p:txBody>
          <a:bodyPr/>
          <a:lstStyle/>
          <a:p>
            <a:pPr marL="114300" indent="0">
              <a:buNone/>
            </a:pPr>
            <a:r>
              <a:rPr lang="fr-FR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fr-F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Fie G = ( X , U 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{ 1 , 2 , 3 ,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4, 5, 6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= { [ 1 , 1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],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[ 1 ,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6 ], [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2 , 1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],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[ 2 , 3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], [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3 , 2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],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[ 2 , 4 ] , [ 3 , 4 ] , [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],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5 ],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o-RO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1 , 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arc (1 extremitate inițială, 6 extremitate finală)</a:t>
            </a:r>
          </a:p>
          <a:p>
            <a:pPr marL="114300" indent="0">
              <a:buNone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6 – succesor al lui 1</a:t>
            </a:r>
          </a:p>
          <a:p>
            <a:pPr marL="114300" indent="0">
              <a:buNone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1 - predecesor al lui 6</a:t>
            </a:r>
          </a:p>
          <a:p>
            <a:pPr marL="114300" indent="0">
              <a:buNone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, 1 ] –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bucl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745210" y="1945481"/>
            <a:ext cx="2859286" cy="1737122"/>
            <a:chOff x="880941" y="1281111"/>
            <a:chExt cx="2859286" cy="1737122"/>
          </a:xfrm>
        </p:grpSpPr>
        <p:grpSp>
          <p:nvGrpSpPr>
            <p:cNvPr id="107" name="Group 106"/>
            <p:cNvGrpSpPr/>
            <p:nvPr/>
          </p:nvGrpSpPr>
          <p:grpSpPr>
            <a:xfrm>
              <a:off x="880942" y="1281111"/>
              <a:ext cx="2859285" cy="1737122"/>
              <a:chOff x="880942" y="1281111"/>
              <a:chExt cx="2859285" cy="1737122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880942" y="1441846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1188123" y="2539603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141002" y="1281111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550320" y="2696764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945607" y="1281112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433046" y="2126455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880941" y="1441845"/>
              <a:ext cx="2705696" cy="1419227"/>
              <a:chOff x="880941" y="1441845"/>
              <a:chExt cx="2705696" cy="1419227"/>
            </a:xfrm>
          </p:grpSpPr>
          <p:cxnSp>
            <p:nvCxnSpPr>
              <p:cNvPr id="11" name="Straight Arrow Connector 10"/>
              <p:cNvCxnSpPr>
                <a:stCxn id="6" idx="2"/>
                <a:endCxn id="4" idx="6"/>
              </p:cNvCxnSpPr>
              <p:nvPr/>
            </p:nvCxnSpPr>
            <p:spPr>
              <a:xfrm flipH="1">
                <a:off x="1188123" y="1441846"/>
                <a:ext cx="952879" cy="16073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4" idx="5"/>
              </p:cNvCxnSpPr>
              <p:nvPr/>
            </p:nvCxnSpPr>
            <p:spPr>
              <a:xfrm>
                <a:off x="1143137" y="1716237"/>
                <a:ext cx="145732" cy="8587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urved Connector 35"/>
              <p:cNvCxnSpPr>
                <a:stCxn id="4" idx="2"/>
                <a:endCxn id="4" idx="4"/>
              </p:cNvCxnSpPr>
              <p:nvPr/>
            </p:nvCxnSpPr>
            <p:spPr>
              <a:xfrm rot="10800000" flipH="1" flipV="1">
                <a:off x="880941" y="1602581"/>
                <a:ext cx="153591" cy="160734"/>
              </a:xfrm>
              <a:prstGeom prst="curvedConnector4">
                <a:avLst>
                  <a:gd name="adj1" fmla="val -148837"/>
                  <a:gd name="adj2" fmla="val 242223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>
                <a:endCxn id="6" idx="6"/>
              </p:cNvCxnSpPr>
              <p:nvPr/>
            </p:nvCxnSpPr>
            <p:spPr>
              <a:xfrm flipH="1">
                <a:off x="2448183" y="1441845"/>
                <a:ext cx="54173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stCxn id="6" idx="5"/>
              </p:cNvCxnSpPr>
              <p:nvPr/>
            </p:nvCxnSpPr>
            <p:spPr>
              <a:xfrm flipV="1">
                <a:off x="2403197" y="1545753"/>
                <a:ext cx="586721" cy="974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>
                <a:stCxn id="6" idx="4"/>
                <a:endCxn id="9" idx="1"/>
              </p:cNvCxnSpPr>
              <p:nvPr/>
            </p:nvCxnSpPr>
            <p:spPr>
              <a:xfrm>
                <a:off x="2294593" y="1602580"/>
                <a:ext cx="1183439" cy="5709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>
                <a:stCxn id="8" idx="5"/>
                <a:endCxn id="9" idx="0"/>
              </p:cNvCxnSpPr>
              <p:nvPr/>
            </p:nvCxnSpPr>
            <p:spPr>
              <a:xfrm>
                <a:off x="3207802" y="1555503"/>
                <a:ext cx="378835" cy="57095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>
                <a:stCxn id="7" idx="7"/>
                <a:endCxn id="9" idx="3"/>
              </p:cNvCxnSpPr>
              <p:nvPr/>
            </p:nvCxnSpPr>
            <p:spPr>
              <a:xfrm flipV="1">
                <a:off x="2812515" y="2400846"/>
                <a:ext cx="665517" cy="34299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1495304" y="2696764"/>
                <a:ext cx="1055016" cy="16430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9" idx="2"/>
                <a:endCxn id="5" idx="7"/>
              </p:cNvCxnSpPr>
              <p:nvPr/>
            </p:nvCxnSpPr>
            <p:spPr>
              <a:xfrm flipH="1">
                <a:off x="1450318" y="2287190"/>
                <a:ext cx="1982728" cy="2994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20829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266" y="31908"/>
            <a:ext cx="8520600" cy="3339000"/>
          </a:xfrm>
        </p:spPr>
        <p:txBody>
          <a:bodyPr/>
          <a:lstStyle/>
          <a:p>
            <a:pPr marL="114300" indent="0">
              <a:buNone/>
            </a:pPr>
            <a:r>
              <a:rPr lang="ro-RO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Definiţie</a:t>
            </a:r>
            <a:r>
              <a:rPr lang="ro-RO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14300" indent="0">
              <a:buNone/>
            </a:pPr>
            <a:r>
              <a:rPr lang="ro-RO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Gradul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exterio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vârf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x,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x ),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reprezintă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arcelor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adică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arcelor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forma [ x , y ]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U.</a:t>
            </a:r>
          </a:p>
          <a:p>
            <a:pPr marL="114300" indent="0">
              <a:buNone/>
            </a:pPr>
            <a:r>
              <a:rPr lang="ro-RO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Definiţie</a:t>
            </a:r>
            <a:r>
              <a:rPr lang="ro-RO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14300" indent="0">
              <a:buNone/>
            </a:pPr>
            <a:r>
              <a:rPr lang="ro-RO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Gradul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interior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vârf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x,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x ),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reprezintă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arcelor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adică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arcelor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forma [ y , x ]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U.</a:t>
            </a:r>
          </a:p>
          <a:p>
            <a:pPr marL="11430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14438" y="1784950"/>
            <a:ext cx="2346042" cy="1464410"/>
            <a:chOff x="880941" y="1281111"/>
            <a:chExt cx="2859286" cy="1737122"/>
          </a:xfrm>
        </p:grpSpPr>
        <p:grpSp>
          <p:nvGrpSpPr>
            <p:cNvPr id="5" name="Group 4"/>
            <p:cNvGrpSpPr/>
            <p:nvPr/>
          </p:nvGrpSpPr>
          <p:grpSpPr>
            <a:xfrm>
              <a:off x="880942" y="1281111"/>
              <a:ext cx="2859285" cy="1737122"/>
              <a:chOff x="880942" y="1281111"/>
              <a:chExt cx="2859285" cy="1737122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880942" y="1441846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188123" y="2539603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141002" y="1281111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550320" y="2696764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945607" y="1281112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433046" y="2126455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880941" y="1441845"/>
              <a:ext cx="2705696" cy="1419227"/>
              <a:chOff x="880941" y="1441845"/>
              <a:chExt cx="2705696" cy="1419227"/>
            </a:xfrm>
          </p:grpSpPr>
          <p:cxnSp>
            <p:nvCxnSpPr>
              <p:cNvPr id="7" name="Straight Arrow Connector 6"/>
              <p:cNvCxnSpPr>
                <a:stCxn id="19" idx="2"/>
                <a:endCxn id="17" idx="6"/>
              </p:cNvCxnSpPr>
              <p:nvPr/>
            </p:nvCxnSpPr>
            <p:spPr>
              <a:xfrm flipH="1">
                <a:off x="1188123" y="1441846"/>
                <a:ext cx="952879" cy="16073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>
                <a:stCxn id="17" idx="5"/>
              </p:cNvCxnSpPr>
              <p:nvPr/>
            </p:nvCxnSpPr>
            <p:spPr>
              <a:xfrm>
                <a:off x="1143137" y="1716237"/>
                <a:ext cx="145732" cy="8587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urved Connector 8"/>
              <p:cNvCxnSpPr>
                <a:stCxn id="17" idx="2"/>
                <a:endCxn id="17" idx="4"/>
              </p:cNvCxnSpPr>
              <p:nvPr/>
            </p:nvCxnSpPr>
            <p:spPr>
              <a:xfrm rot="10800000" flipH="1" flipV="1">
                <a:off x="880941" y="1602581"/>
                <a:ext cx="153591" cy="160734"/>
              </a:xfrm>
              <a:prstGeom prst="curvedConnector4">
                <a:avLst>
                  <a:gd name="adj1" fmla="val -148837"/>
                  <a:gd name="adj2" fmla="val 242223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>
                <a:endCxn id="19" idx="6"/>
              </p:cNvCxnSpPr>
              <p:nvPr/>
            </p:nvCxnSpPr>
            <p:spPr>
              <a:xfrm flipH="1">
                <a:off x="2448183" y="1441845"/>
                <a:ext cx="54173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>
                <a:stCxn id="19" idx="5"/>
              </p:cNvCxnSpPr>
              <p:nvPr/>
            </p:nvCxnSpPr>
            <p:spPr>
              <a:xfrm flipV="1">
                <a:off x="2403197" y="1545753"/>
                <a:ext cx="586721" cy="974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stCxn id="19" idx="4"/>
                <a:endCxn id="22" idx="1"/>
              </p:cNvCxnSpPr>
              <p:nvPr/>
            </p:nvCxnSpPr>
            <p:spPr>
              <a:xfrm>
                <a:off x="2294593" y="1602580"/>
                <a:ext cx="1183439" cy="5709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21" idx="5"/>
                <a:endCxn id="22" idx="0"/>
              </p:cNvCxnSpPr>
              <p:nvPr/>
            </p:nvCxnSpPr>
            <p:spPr>
              <a:xfrm>
                <a:off x="3207802" y="1555503"/>
                <a:ext cx="378835" cy="57095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20" idx="7"/>
                <a:endCxn id="22" idx="3"/>
              </p:cNvCxnSpPr>
              <p:nvPr/>
            </p:nvCxnSpPr>
            <p:spPr>
              <a:xfrm flipV="1">
                <a:off x="2812515" y="2400846"/>
                <a:ext cx="665517" cy="34299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1495304" y="2696764"/>
                <a:ext cx="1055016" cy="16430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22" idx="2"/>
                <a:endCxn id="18" idx="7"/>
              </p:cNvCxnSpPr>
              <p:nvPr/>
            </p:nvCxnSpPr>
            <p:spPr>
              <a:xfrm flipH="1">
                <a:off x="1450318" y="2287190"/>
                <a:ext cx="1982728" cy="29949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/>
          <p:cNvSpPr txBox="1"/>
          <p:nvPr/>
        </p:nvSpPr>
        <p:spPr>
          <a:xfrm>
            <a:off x="4525566" y="1912739"/>
            <a:ext cx="38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= 1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= 2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214437" y="3311958"/>
            <a:ext cx="2468640" cy="1442506"/>
            <a:chOff x="880941" y="1281111"/>
            <a:chExt cx="2859286" cy="1737122"/>
          </a:xfrm>
        </p:grpSpPr>
        <p:grpSp>
          <p:nvGrpSpPr>
            <p:cNvPr id="25" name="Group 24"/>
            <p:cNvGrpSpPr/>
            <p:nvPr/>
          </p:nvGrpSpPr>
          <p:grpSpPr>
            <a:xfrm>
              <a:off x="880942" y="1281111"/>
              <a:ext cx="2859285" cy="1737122"/>
              <a:chOff x="880942" y="1281111"/>
              <a:chExt cx="2859285" cy="1737122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880942" y="1441846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188123" y="2539603"/>
                <a:ext cx="307181" cy="321469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n>
                      <a:solidFill>
                        <a:schemeClr val="bg2"/>
                      </a:solidFill>
                    </a:ln>
                    <a:solidFill>
                      <a:schemeClr val="bg2"/>
                    </a:solidFill>
                  </a:rPr>
                  <a:t>6</a:t>
                </a:r>
                <a:endParaRPr lang="en-US" dirty="0">
                  <a:ln>
                    <a:solidFill>
                      <a:schemeClr val="bg2"/>
                    </a:solidFill>
                  </a:ln>
                  <a:solidFill>
                    <a:schemeClr val="bg2"/>
                  </a:solidFill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141002" y="1281111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550320" y="2696764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945607" y="1281112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433046" y="2126455"/>
                <a:ext cx="307181" cy="321469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n>
                      <a:solidFill>
                        <a:schemeClr val="bg2"/>
                      </a:solidFill>
                    </a:ln>
                    <a:solidFill>
                      <a:schemeClr val="bg2"/>
                    </a:solidFill>
                  </a:rPr>
                  <a:t>4</a:t>
                </a:r>
                <a:endParaRPr lang="en-US" dirty="0">
                  <a:ln>
                    <a:solidFill>
                      <a:schemeClr val="bg2"/>
                    </a:solidFill>
                  </a:ln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880941" y="1441845"/>
              <a:ext cx="2705696" cy="1419227"/>
              <a:chOff x="880941" y="1441845"/>
              <a:chExt cx="2705696" cy="1419227"/>
            </a:xfrm>
          </p:grpSpPr>
          <p:cxnSp>
            <p:nvCxnSpPr>
              <p:cNvPr id="27" name="Straight Arrow Connector 26"/>
              <p:cNvCxnSpPr>
                <a:stCxn id="39" idx="2"/>
                <a:endCxn id="37" idx="6"/>
              </p:cNvCxnSpPr>
              <p:nvPr/>
            </p:nvCxnSpPr>
            <p:spPr>
              <a:xfrm flipH="1">
                <a:off x="1188123" y="1441846"/>
                <a:ext cx="952879" cy="16073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37" idx="5"/>
              </p:cNvCxnSpPr>
              <p:nvPr/>
            </p:nvCxnSpPr>
            <p:spPr>
              <a:xfrm>
                <a:off x="1143137" y="1716237"/>
                <a:ext cx="145732" cy="858712"/>
              </a:xfrm>
              <a:prstGeom prst="straightConnector1">
                <a:avLst/>
              </a:prstGeom>
              <a:ln w="38100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urved Connector 28"/>
              <p:cNvCxnSpPr>
                <a:stCxn id="37" idx="2"/>
                <a:endCxn id="37" idx="4"/>
              </p:cNvCxnSpPr>
              <p:nvPr/>
            </p:nvCxnSpPr>
            <p:spPr>
              <a:xfrm rot="10800000" flipH="1" flipV="1">
                <a:off x="880941" y="1602581"/>
                <a:ext cx="153591" cy="160734"/>
              </a:xfrm>
              <a:prstGeom prst="curvedConnector4">
                <a:avLst>
                  <a:gd name="adj1" fmla="val -148837"/>
                  <a:gd name="adj2" fmla="val 242223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endCxn id="39" idx="6"/>
              </p:cNvCxnSpPr>
              <p:nvPr/>
            </p:nvCxnSpPr>
            <p:spPr>
              <a:xfrm flipH="1">
                <a:off x="2448183" y="1441845"/>
                <a:ext cx="54173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39" idx="5"/>
              </p:cNvCxnSpPr>
              <p:nvPr/>
            </p:nvCxnSpPr>
            <p:spPr>
              <a:xfrm flipV="1">
                <a:off x="2403197" y="1545753"/>
                <a:ext cx="586721" cy="974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39" idx="4"/>
                <a:endCxn id="42" idx="1"/>
              </p:cNvCxnSpPr>
              <p:nvPr/>
            </p:nvCxnSpPr>
            <p:spPr>
              <a:xfrm>
                <a:off x="2294593" y="1602580"/>
                <a:ext cx="1183439" cy="570953"/>
              </a:xfrm>
              <a:prstGeom prst="straightConnector1">
                <a:avLst/>
              </a:prstGeom>
              <a:ln w="38100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41" idx="5"/>
                <a:endCxn id="42" idx="0"/>
              </p:cNvCxnSpPr>
              <p:nvPr/>
            </p:nvCxnSpPr>
            <p:spPr>
              <a:xfrm>
                <a:off x="3207802" y="1555503"/>
                <a:ext cx="378835" cy="570952"/>
              </a:xfrm>
              <a:prstGeom prst="straightConnector1">
                <a:avLst/>
              </a:prstGeom>
              <a:ln w="38100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40" idx="7"/>
                <a:endCxn id="42" idx="3"/>
              </p:cNvCxnSpPr>
              <p:nvPr/>
            </p:nvCxnSpPr>
            <p:spPr>
              <a:xfrm flipV="1">
                <a:off x="2812515" y="2400846"/>
                <a:ext cx="665517" cy="342996"/>
              </a:xfrm>
              <a:prstGeom prst="straightConnector1">
                <a:avLst/>
              </a:prstGeom>
              <a:ln w="38100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1495304" y="2696764"/>
                <a:ext cx="1055016" cy="16430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42" idx="2"/>
                <a:endCxn id="38" idx="7"/>
              </p:cNvCxnSpPr>
              <p:nvPr/>
            </p:nvCxnSpPr>
            <p:spPr>
              <a:xfrm flipH="1">
                <a:off x="1450318" y="2287190"/>
                <a:ext cx="1982728" cy="299491"/>
              </a:xfrm>
              <a:prstGeom prst="straightConnector1">
                <a:avLst/>
              </a:prstGeom>
              <a:ln w="38100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TextBox 42"/>
          <p:cNvSpPr txBox="1"/>
          <p:nvPr/>
        </p:nvSpPr>
        <p:spPr>
          <a:xfrm>
            <a:off x="3964941" y="3677529"/>
            <a:ext cx="38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o-RO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=3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o-RO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=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750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275" y="186887"/>
            <a:ext cx="8520600" cy="3339000"/>
          </a:xfrm>
        </p:spPr>
        <p:txBody>
          <a:bodyPr/>
          <a:lstStyle/>
          <a:p>
            <a:pPr marL="114300" indent="0">
              <a:buNone/>
            </a:pPr>
            <a:r>
              <a:rPr lang="fr-FR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Definiţie</a:t>
            </a:r>
            <a:r>
              <a:rPr lang="ro-RO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14300" indent="0">
              <a:buNone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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x ) = { y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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x , y 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} –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mulţimea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succesorilor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lui x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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x ) = { y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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y , x 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} –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mulţimea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predecesorilor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lui x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o-RO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fr-FR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ro-RO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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( 2 ) = { 1 , 3 , 4 }		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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( 2 ) = { 3 }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o-RO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fr-FR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Definiţie</a:t>
            </a:r>
            <a:r>
              <a:rPr lang="ro-RO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14300" indent="0">
              <a:buNone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x ) = { u = ( x , y 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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} –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mulţimea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arcelor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ies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nodul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x ) = { u = ( y , x 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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} –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mulţimea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arcelor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  <a:p>
            <a:pPr marL="114300" indent="0">
              <a:buNone/>
            </a:pPr>
            <a:endParaRPr lang="ro-RO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ro-RO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o-RO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( 2 ) = { ( 2 , 1 ) , ( 2 , 3 ) , ( 2 , 4 ) }</a:t>
            </a:r>
          </a:p>
          <a:p>
            <a:pPr marL="114300" indent="0">
              <a:buNone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( 2 ) = { ( 3 , 2 ) }</a:t>
            </a:r>
          </a:p>
          <a:p>
            <a:pPr marL="11430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88735" y="481013"/>
            <a:ext cx="2859286" cy="1737122"/>
            <a:chOff x="880941" y="1281111"/>
            <a:chExt cx="2859286" cy="1737122"/>
          </a:xfrm>
        </p:grpSpPr>
        <p:grpSp>
          <p:nvGrpSpPr>
            <p:cNvPr id="5" name="Group 4"/>
            <p:cNvGrpSpPr/>
            <p:nvPr/>
          </p:nvGrpSpPr>
          <p:grpSpPr>
            <a:xfrm>
              <a:off x="880942" y="1281111"/>
              <a:ext cx="2859285" cy="1737122"/>
              <a:chOff x="880942" y="1281111"/>
              <a:chExt cx="2859285" cy="1737122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880942" y="1441846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188123" y="2539603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141002" y="1281111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550320" y="2696764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945607" y="1281112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433046" y="2126455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880941" y="1441845"/>
              <a:ext cx="2705696" cy="1419227"/>
              <a:chOff x="880941" y="1441845"/>
              <a:chExt cx="2705696" cy="1419227"/>
            </a:xfrm>
          </p:grpSpPr>
          <p:cxnSp>
            <p:nvCxnSpPr>
              <p:cNvPr id="7" name="Straight Arrow Connector 6"/>
              <p:cNvCxnSpPr>
                <a:stCxn id="19" idx="2"/>
                <a:endCxn id="17" idx="6"/>
              </p:cNvCxnSpPr>
              <p:nvPr/>
            </p:nvCxnSpPr>
            <p:spPr>
              <a:xfrm flipH="1">
                <a:off x="1188123" y="1441846"/>
                <a:ext cx="952879" cy="16073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>
                <a:stCxn id="17" idx="5"/>
              </p:cNvCxnSpPr>
              <p:nvPr/>
            </p:nvCxnSpPr>
            <p:spPr>
              <a:xfrm>
                <a:off x="1143137" y="1716237"/>
                <a:ext cx="145732" cy="8587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urved Connector 8"/>
              <p:cNvCxnSpPr>
                <a:stCxn id="17" idx="2"/>
                <a:endCxn id="17" idx="4"/>
              </p:cNvCxnSpPr>
              <p:nvPr/>
            </p:nvCxnSpPr>
            <p:spPr>
              <a:xfrm rot="10800000" flipH="1" flipV="1">
                <a:off x="880941" y="1602581"/>
                <a:ext cx="153591" cy="160734"/>
              </a:xfrm>
              <a:prstGeom prst="curvedConnector4">
                <a:avLst>
                  <a:gd name="adj1" fmla="val -148837"/>
                  <a:gd name="adj2" fmla="val 242223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>
                <a:endCxn id="19" idx="6"/>
              </p:cNvCxnSpPr>
              <p:nvPr/>
            </p:nvCxnSpPr>
            <p:spPr>
              <a:xfrm flipH="1">
                <a:off x="2448183" y="1441845"/>
                <a:ext cx="54173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>
                <a:stCxn id="19" idx="5"/>
              </p:cNvCxnSpPr>
              <p:nvPr/>
            </p:nvCxnSpPr>
            <p:spPr>
              <a:xfrm flipV="1">
                <a:off x="2403197" y="1545753"/>
                <a:ext cx="586721" cy="974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stCxn id="19" idx="4"/>
                <a:endCxn id="22" idx="1"/>
              </p:cNvCxnSpPr>
              <p:nvPr/>
            </p:nvCxnSpPr>
            <p:spPr>
              <a:xfrm>
                <a:off x="2294593" y="1602580"/>
                <a:ext cx="1183439" cy="5709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21" idx="5"/>
                <a:endCxn id="22" idx="0"/>
              </p:cNvCxnSpPr>
              <p:nvPr/>
            </p:nvCxnSpPr>
            <p:spPr>
              <a:xfrm>
                <a:off x="3207802" y="1555503"/>
                <a:ext cx="378835" cy="57095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20" idx="7"/>
                <a:endCxn id="22" idx="3"/>
              </p:cNvCxnSpPr>
              <p:nvPr/>
            </p:nvCxnSpPr>
            <p:spPr>
              <a:xfrm flipV="1">
                <a:off x="2812515" y="2400846"/>
                <a:ext cx="665517" cy="34299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1495304" y="2696764"/>
                <a:ext cx="1055016" cy="16430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22" idx="2"/>
                <a:endCxn id="18" idx="7"/>
              </p:cNvCxnSpPr>
              <p:nvPr/>
            </p:nvCxnSpPr>
            <p:spPr>
              <a:xfrm flipH="1">
                <a:off x="1450318" y="2287190"/>
                <a:ext cx="1982728" cy="2994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93440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699" y="52812"/>
            <a:ext cx="8520600" cy="607800"/>
          </a:xfrm>
        </p:spPr>
        <p:txBody>
          <a:bodyPr/>
          <a:lstStyle/>
          <a:p>
            <a:r>
              <a:rPr lang="ro-RO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 parțial. Subgraf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145" y="573836"/>
            <a:ext cx="8696569" cy="3339000"/>
          </a:xfrm>
        </p:spPr>
        <p:txBody>
          <a:bodyPr/>
          <a:lstStyle/>
          <a:p>
            <a:pPr marL="114300" indent="0">
              <a:buNone/>
            </a:pPr>
            <a:r>
              <a:rPr lang="ro-RO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Definiţie</a:t>
            </a:r>
            <a:r>
              <a:rPr lang="ro-RO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14300" indent="0">
              <a:buNone/>
            </a:pP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 = ( X , U ). Un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r>
              <a:rPr lang="ro-RO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ial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 X , V )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încât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adică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aceeaşi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mulţime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noduri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mulţimea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submulţime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acesteia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indent="0">
              <a:buNone/>
            </a:pPr>
            <a:r>
              <a:rPr lang="ro-RO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14300" indent="0">
              <a:buNone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 1 , 2 , 3 ,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5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}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{[1,1],[1,6],[2,1],[2,3],[3,2],[2,4],[3,4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[5,4], [6,5], [4,6]}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o-RO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o-RO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o-RO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o-RO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14300" indent="0">
              <a:buNone/>
            </a:pPr>
            <a:r>
              <a:rPr lang="ro-RO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raf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</a:t>
            </a:r>
            <a:r>
              <a:rPr lang="ro-RO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ial</a:t>
            </a:r>
            <a:endParaRPr lang="ro-RO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o-RO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 1 , 2 , 3 ,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5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}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= {[1,1],[1,6],[2,1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],[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3,2],[2,4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], [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5,4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],[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4,6]}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o-RO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o-RO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29365" y="1521155"/>
            <a:ext cx="2613082" cy="1587241"/>
            <a:chOff x="880941" y="1281111"/>
            <a:chExt cx="2859286" cy="1737122"/>
          </a:xfrm>
        </p:grpSpPr>
        <p:grpSp>
          <p:nvGrpSpPr>
            <p:cNvPr id="5" name="Group 4"/>
            <p:cNvGrpSpPr/>
            <p:nvPr/>
          </p:nvGrpSpPr>
          <p:grpSpPr>
            <a:xfrm>
              <a:off x="880942" y="1281111"/>
              <a:ext cx="2859285" cy="1737122"/>
              <a:chOff x="880942" y="1281111"/>
              <a:chExt cx="2859285" cy="1737122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880942" y="1441846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188123" y="2539603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141002" y="1281111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550320" y="2696764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945607" y="1281112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433046" y="2126455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880941" y="1441845"/>
              <a:ext cx="2705696" cy="1419227"/>
              <a:chOff x="880941" y="1441845"/>
              <a:chExt cx="2705696" cy="1419227"/>
            </a:xfrm>
          </p:grpSpPr>
          <p:cxnSp>
            <p:nvCxnSpPr>
              <p:cNvPr id="7" name="Straight Arrow Connector 6"/>
              <p:cNvCxnSpPr>
                <a:stCxn id="19" idx="2"/>
                <a:endCxn id="17" idx="6"/>
              </p:cNvCxnSpPr>
              <p:nvPr/>
            </p:nvCxnSpPr>
            <p:spPr>
              <a:xfrm flipH="1">
                <a:off x="1188123" y="1441846"/>
                <a:ext cx="952879" cy="16073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>
                <a:stCxn id="17" idx="5"/>
              </p:cNvCxnSpPr>
              <p:nvPr/>
            </p:nvCxnSpPr>
            <p:spPr>
              <a:xfrm>
                <a:off x="1143137" y="1716237"/>
                <a:ext cx="145732" cy="8587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urved Connector 8"/>
              <p:cNvCxnSpPr>
                <a:stCxn id="17" idx="2"/>
                <a:endCxn id="17" idx="4"/>
              </p:cNvCxnSpPr>
              <p:nvPr/>
            </p:nvCxnSpPr>
            <p:spPr>
              <a:xfrm rot="10800000" flipH="1" flipV="1">
                <a:off x="880941" y="1602581"/>
                <a:ext cx="153591" cy="160734"/>
              </a:xfrm>
              <a:prstGeom prst="curvedConnector4">
                <a:avLst>
                  <a:gd name="adj1" fmla="val -148837"/>
                  <a:gd name="adj2" fmla="val 242223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>
                <a:endCxn id="19" idx="6"/>
              </p:cNvCxnSpPr>
              <p:nvPr/>
            </p:nvCxnSpPr>
            <p:spPr>
              <a:xfrm flipH="1">
                <a:off x="2448183" y="1441845"/>
                <a:ext cx="54173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>
                <a:stCxn id="19" idx="5"/>
              </p:cNvCxnSpPr>
              <p:nvPr/>
            </p:nvCxnSpPr>
            <p:spPr>
              <a:xfrm flipV="1">
                <a:off x="2403197" y="1545753"/>
                <a:ext cx="586721" cy="974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stCxn id="19" idx="4"/>
                <a:endCxn id="22" idx="1"/>
              </p:cNvCxnSpPr>
              <p:nvPr/>
            </p:nvCxnSpPr>
            <p:spPr>
              <a:xfrm>
                <a:off x="2294593" y="1602580"/>
                <a:ext cx="1183439" cy="5709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21" idx="5"/>
                <a:endCxn id="22" idx="0"/>
              </p:cNvCxnSpPr>
              <p:nvPr/>
            </p:nvCxnSpPr>
            <p:spPr>
              <a:xfrm>
                <a:off x="3207802" y="1555503"/>
                <a:ext cx="378835" cy="57095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20" idx="7"/>
                <a:endCxn id="22" idx="3"/>
              </p:cNvCxnSpPr>
              <p:nvPr/>
            </p:nvCxnSpPr>
            <p:spPr>
              <a:xfrm flipV="1">
                <a:off x="2812515" y="2400846"/>
                <a:ext cx="665517" cy="34299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1495304" y="2696764"/>
                <a:ext cx="1055016" cy="16430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22" idx="2"/>
                <a:endCxn id="18" idx="7"/>
              </p:cNvCxnSpPr>
              <p:nvPr/>
            </p:nvCxnSpPr>
            <p:spPr>
              <a:xfrm flipH="1">
                <a:off x="1450318" y="2287190"/>
                <a:ext cx="1982728" cy="2994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22"/>
          <p:cNvGrpSpPr/>
          <p:nvPr/>
        </p:nvGrpSpPr>
        <p:grpSpPr>
          <a:xfrm>
            <a:off x="611993" y="3460582"/>
            <a:ext cx="2620660" cy="1433301"/>
            <a:chOff x="880941" y="1281111"/>
            <a:chExt cx="2859286" cy="1737122"/>
          </a:xfrm>
        </p:grpSpPr>
        <p:grpSp>
          <p:nvGrpSpPr>
            <p:cNvPr id="24" name="Group 23"/>
            <p:cNvGrpSpPr/>
            <p:nvPr/>
          </p:nvGrpSpPr>
          <p:grpSpPr>
            <a:xfrm>
              <a:off x="880942" y="1281111"/>
              <a:ext cx="2859285" cy="1737122"/>
              <a:chOff x="880942" y="1281111"/>
              <a:chExt cx="2859285" cy="1737122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880942" y="1441846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188123" y="2539603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141002" y="1281111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550320" y="2696764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945607" y="1281112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433046" y="2126455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880941" y="1441845"/>
              <a:ext cx="2597091" cy="1301997"/>
              <a:chOff x="880941" y="1441845"/>
              <a:chExt cx="2597091" cy="1301997"/>
            </a:xfrm>
          </p:grpSpPr>
          <p:cxnSp>
            <p:nvCxnSpPr>
              <p:cNvPr id="26" name="Straight Arrow Connector 25"/>
              <p:cNvCxnSpPr>
                <a:stCxn id="38" idx="2"/>
                <a:endCxn id="36" idx="6"/>
              </p:cNvCxnSpPr>
              <p:nvPr/>
            </p:nvCxnSpPr>
            <p:spPr>
              <a:xfrm flipH="1">
                <a:off x="1188123" y="1441846"/>
                <a:ext cx="952879" cy="16073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36" idx="5"/>
              </p:cNvCxnSpPr>
              <p:nvPr/>
            </p:nvCxnSpPr>
            <p:spPr>
              <a:xfrm>
                <a:off x="1143137" y="1716237"/>
                <a:ext cx="145732" cy="8587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urved Connector 27"/>
              <p:cNvCxnSpPr>
                <a:stCxn id="36" idx="2"/>
                <a:endCxn id="36" idx="4"/>
              </p:cNvCxnSpPr>
              <p:nvPr/>
            </p:nvCxnSpPr>
            <p:spPr>
              <a:xfrm rot="10800000" flipH="1" flipV="1">
                <a:off x="880941" y="1602581"/>
                <a:ext cx="153591" cy="160734"/>
              </a:xfrm>
              <a:prstGeom prst="curvedConnector4">
                <a:avLst>
                  <a:gd name="adj1" fmla="val -148837"/>
                  <a:gd name="adj2" fmla="val 242223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endCxn id="38" idx="6"/>
              </p:cNvCxnSpPr>
              <p:nvPr/>
            </p:nvCxnSpPr>
            <p:spPr>
              <a:xfrm flipH="1">
                <a:off x="2448183" y="1441845"/>
                <a:ext cx="54173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38" idx="4"/>
                <a:endCxn id="41" idx="1"/>
              </p:cNvCxnSpPr>
              <p:nvPr/>
            </p:nvCxnSpPr>
            <p:spPr>
              <a:xfrm>
                <a:off x="2294593" y="1602580"/>
                <a:ext cx="1183439" cy="5709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39" idx="7"/>
                <a:endCxn id="41" idx="3"/>
              </p:cNvCxnSpPr>
              <p:nvPr/>
            </p:nvCxnSpPr>
            <p:spPr>
              <a:xfrm flipV="1">
                <a:off x="2812515" y="2400846"/>
                <a:ext cx="665517" cy="34299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stCxn id="41" idx="2"/>
                <a:endCxn id="37" idx="7"/>
              </p:cNvCxnSpPr>
              <p:nvPr/>
            </p:nvCxnSpPr>
            <p:spPr>
              <a:xfrm flipH="1">
                <a:off x="1450318" y="2287190"/>
                <a:ext cx="1982728" cy="2994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84312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981" y="165456"/>
            <a:ext cx="8520600" cy="2797026"/>
          </a:xfrm>
        </p:spPr>
        <p:txBody>
          <a:bodyPr/>
          <a:lstStyle/>
          <a:p>
            <a:pPr marL="114300" indent="0">
              <a:buNone/>
            </a:pPr>
            <a:r>
              <a:rPr lang="ro-RO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Definiţie</a:t>
            </a:r>
            <a:r>
              <a:rPr lang="ro-RO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1430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Fie G = ( X , U ). Un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subgraf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 Y , T )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încât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conţine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arcele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U care au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ambele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extremităţi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( se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obţine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G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eliminând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parte din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noduri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păstrând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au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ambele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extremităţi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mulţimea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nodurilor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rămase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o-RO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 1 , 2 , 3 , 4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 }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{[1,1],[1,6],[2,1],[2,3],[3,2],[2,4],[3,4], [5,4], [6,5], [4,6]}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o-RO" dirty="0" smtClean="0"/>
          </a:p>
          <a:p>
            <a:pPr marL="114300" indent="0">
              <a:buNone/>
            </a:pPr>
            <a:endParaRPr lang="ro-RO" dirty="0"/>
          </a:p>
          <a:p>
            <a:pPr marL="114300" indent="0">
              <a:buNone/>
            </a:pPr>
            <a:endParaRPr lang="ro-RO" dirty="0" smtClean="0"/>
          </a:p>
          <a:p>
            <a:pPr marL="114300" indent="0">
              <a:buNone/>
            </a:pPr>
            <a:endParaRPr lang="ro-RO" dirty="0"/>
          </a:p>
          <a:p>
            <a:pPr marL="114300" indent="0">
              <a:buNone/>
            </a:pPr>
            <a:r>
              <a:rPr lang="ro-RO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Subgraf</a:t>
            </a:r>
            <a:endParaRPr lang="en-US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6614" y="3527733"/>
            <a:ext cx="483631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endParaRPr lang="ro-RO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 1 , 2 , 3 ,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{[1,1],[1,6],[2,1],[2,3],[3,2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]}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o-RO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o-RO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o-RO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o-R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57237" y="3527733"/>
            <a:ext cx="1853981" cy="1372063"/>
            <a:chOff x="880941" y="1281111"/>
            <a:chExt cx="2371847" cy="1579961"/>
          </a:xfrm>
        </p:grpSpPr>
        <p:grpSp>
          <p:nvGrpSpPr>
            <p:cNvPr id="6" name="Group 5"/>
            <p:cNvGrpSpPr/>
            <p:nvPr/>
          </p:nvGrpSpPr>
          <p:grpSpPr>
            <a:xfrm>
              <a:off x="880942" y="1281111"/>
              <a:ext cx="2371846" cy="1579961"/>
              <a:chOff x="880942" y="1281111"/>
              <a:chExt cx="2371846" cy="1579961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80942" y="1441846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188123" y="2539603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141002" y="1281111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945607" y="1281112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80941" y="1441845"/>
              <a:ext cx="2108977" cy="1133104"/>
              <a:chOff x="880941" y="1441845"/>
              <a:chExt cx="2108977" cy="1133104"/>
            </a:xfrm>
          </p:grpSpPr>
          <p:cxnSp>
            <p:nvCxnSpPr>
              <p:cNvPr id="8" name="Straight Arrow Connector 7"/>
              <p:cNvCxnSpPr>
                <a:stCxn id="20" idx="2"/>
                <a:endCxn id="18" idx="6"/>
              </p:cNvCxnSpPr>
              <p:nvPr/>
            </p:nvCxnSpPr>
            <p:spPr>
              <a:xfrm flipH="1">
                <a:off x="1188123" y="1441846"/>
                <a:ext cx="952879" cy="16073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>
                <a:stCxn id="18" idx="5"/>
              </p:cNvCxnSpPr>
              <p:nvPr/>
            </p:nvCxnSpPr>
            <p:spPr>
              <a:xfrm>
                <a:off x="1143137" y="1716237"/>
                <a:ext cx="145732" cy="8587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urved Connector 9"/>
              <p:cNvCxnSpPr>
                <a:stCxn id="18" idx="2"/>
                <a:endCxn id="18" idx="4"/>
              </p:cNvCxnSpPr>
              <p:nvPr/>
            </p:nvCxnSpPr>
            <p:spPr>
              <a:xfrm rot="10800000" flipH="1" flipV="1">
                <a:off x="880941" y="1602581"/>
                <a:ext cx="153591" cy="160734"/>
              </a:xfrm>
              <a:prstGeom prst="curvedConnector4">
                <a:avLst>
                  <a:gd name="adj1" fmla="val -148837"/>
                  <a:gd name="adj2" fmla="val 242223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>
                <a:endCxn id="20" idx="6"/>
              </p:cNvCxnSpPr>
              <p:nvPr/>
            </p:nvCxnSpPr>
            <p:spPr>
              <a:xfrm flipH="1">
                <a:off x="2448183" y="1441845"/>
                <a:ext cx="54173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stCxn id="20" idx="5"/>
              </p:cNvCxnSpPr>
              <p:nvPr/>
            </p:nvCxnSpPr>
            <p:spPr>
              <a:xfrm flipV="1">
                <a:off x="2403197" y="1545753"/>
                <a:ext cx="586721" cy="974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/>
          <p:cNvGrpSpPr/>
          <p:nvPr/>
        </p:nvGrpSpPr>
        <p:grpSpPr>
          <a:xfrm>
            <a:off x="567388" y="1401383"/>
            <a:ext cx="2149579" cy="1332438"/>
            <a:chOff x="880941" y="1281111"/>
            <a:chExt cx="2859286" cy="1737122"/>
          </a:xfrm>
        </p:grpSpPr>
        <p:grpSp>
          <p:nvGrpSpPr>
            <p:cNvPr id="25" name="Group 24"/>
            <p:cNvGrpSpPr/>
            <p:nvPr/>
          </p:nvGrpSpPr>
          <p:grpSpPr>
            <a:xfrm>
              <a:off x="880942" y="1281111"/>
              <a:ext cx="2859285" cy="1737122"/>
              <a:chOff x="880942" y="1281111"/>
              <a:chExt cx="2859285" cy="1737122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880942" y="1441846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188123" y="2539603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141002" y="1281111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550320" y="2696764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945607" y="1281112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433046" y="2126455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880941" y="1441845"/>
              <a:ext cx="2705696" cy="1419227"/>
              <a:chOff x="880941" y="1441845"/>
              <a:chExt cx="2705696" cy="1419227"/>
            </a:xfrm>
          </p:grpSpPr>
          <p:cxnSp>
            <p:nvCxnSpPr>
              <p:cNvPr id="27" name="Straight Arrow Connector 26"/>
              <p:cNvCxnSpPr>
                <a:stCxn id="39" idx="2"/>
                <a:endCxn id="37" idx="6"/>
              </p:cNvCxnSpPr>
              <p:nvPr/>
            </p:nvCxnSpPr>
            <p:spPr>
              <a:xfrm flipH="1">
                <a:off x="1188123" y="1441846"/>
                <a:ext cx="952879" cy="16073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37" idx="5"/>
              </p:cNvCxnSpPr>
              <p:nvPr/>
            </p:nvCxnSpPr>
            <p:spPr>
              <a:xfrm>
                <a:off x="1143137" y="1716237"/>
                <a:ext cx="145732" cy="8587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urved Connector 28"/>
              <p:cNvCxnSpPr>
                <a:stCxn id="37" idx="2"/>
                <a:endCxn id="37" idx="4"/>
              </p:cNvCxnSpPr>
              <p:nvPr/>
            </p:nvCxnSpPr>
            <p:spPr>
              <a:xfrm rot="10800000" flipH="1" flipV="1">
                <a:off x="880941" y="1602581"/>
                <a:ext cx="153591" cy="160734"/>
              </a:xfrm>
              <a:prstGeom prst="curvedConnector4">
                <a:avLst>
                  <a:gd name="adj1" fmla="val -148837"/>
                  <a:gd name="adj2" fmla="val 242223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endCxn id="39" idx="6"/>
              </p:cNvCxnSpPr>
              <p:nvPr/>
            </p:nvCxnSpPr>
            <p:spPr>
              <a:xfrm flipH="1">
                <a:off x="2448183" y="1441845"/>
                <a:ext cx="54173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39" idx="5"/>
              </p:cNvCxnSpPr>
              <p:nvPr/>
            </p:nvCxnSpPr>
            <p:spPr>
              <a:xfrm flipV="1">
                <a:off x="2403197" y="1545753"/>
                <a:ext cx="586721" cy="974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39" idx="4"/>
                <a:endCxn id="42" idx="1"/>
              </p:cNvCxnSpPr>
              <p:nvPr/>
            </p:nvCxnSpPr>
            <p:spPr>
              <a:xfrm>
                <a:off x="2294593" y="1602580"/>
                <a:ext cx="1183439" cy="5709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41" idx="5"/>
                <a:endCxn id="42" idx="0"/>
              </p:cNvCxnSpPr>
              <p:nvPr/>
            </p:nvCxnSpPr>
            <p:spPr>
              <a:xfrm>
                <a:off x="3207802" y="1555503"/>
                <a:ext cx="378835" cy="57095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40" idx="7"/>
                <a:endCxn id="42" idx="3"/>
              </p:cNvCxnSpPr>
              <p:nvPr/>
            </p:nvCxnSpPr>
            <p:spPr>
              <a:xfrm flipV="1">
                <a:off x="2812515" y="2400846"/>
                <a:ext cx="665517" cy="34299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1495304" y="2696764"/>
                <a:ext cx="1055016" cy="16430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42" idx="2"/>
                <a:endCxn id="38" idx="7"/>
              </p:cNvCxnSpPr>
              <p:nvPr/>
            </p:nvCxnSpPr>
            <p:spPr>
              <a:xfrm flipH="1">
                <a:off x="1450318" y="2287190"/>
                <a:ext cx="1982728" cy="2994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22829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02819"/>
            <a:ext cx="8520600" cy="607800"/>
          </a:xfrm>
        </p:spPr>
        <p:txBody>
          <a:bodyPr/>
          <a:lstStyle/>
          <a:p>
            <a:r>
              <a:rPr lang="ro-RO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Drum. Circuit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644087"/>
            <a:ext cx="8520600" cy="3339000"/>
          </a:xfrm>
        </p:spPr>
        <p:txBody>
          <a:bodyPr/>
          <a:lstStyle/>
          <a:p>
            <a:pPr marL="114300" indent="0">
              <a:buNone/>
            </a:pPr>
            <a:r>
              <a:rPr lang="ro-RO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Definiţie</a:t>
            </a:r>
            <a:r>
              <a:rPr lang="ro-RO" sz="14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14300" indent="0">
              <a:buNone/>
            </a:pPr>
            <a:r>
              <a:rPr lang="ro-RO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numeşte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drum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graful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G, o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succesiune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noduri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= ( </a:t>
            </a:r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400" baseline="-25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400" baseline="-25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 , </a:t>
            </a:r>
            <a:r>
              <a:rPr lang="en-US" sz="1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400" baseline="-25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400" baseline="-25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</a:t>
            </a:r>
            <a:r>
              <a:rPr lang="en-US" sz="1400" baseline="-25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, </a:t>
            </a:r>
            <a:r>
              <a:rPr lang="en-US" sz="1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400" baseline="-25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încât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oricare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noduri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consecutive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adiacente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adică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 </a:t>
            </a:r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400" baseline="-25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400" baseline="-25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,  [ </a:t>
            </a:r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400" baseline="-25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400" baseline="-25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, … , [ </a:t>
            </a:r>
            <a:r>
              <a:rPr lang="en-US" sz="1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400" baseline="-25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400" baseline="-25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</a:t>
            </a:r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400" baseline="-25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U.</a:t>
            </a:r>
          </a:p>
          <a:p>
            <a:pPr marL="114300" indent="0">
              <a:buNone/>
            </a:pP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Nodurile</a:t>
            </a:r>
            <a:r>
              <a:rPr lang="fr-FR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fr-FR" sz="1400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fr-FR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fr-FR" sz="1400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fr-FR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fr-FR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numesc</a:t>
            </a:r>
            <a:r>
              <a:rPr lang="fr-FR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extremităţile</a:t>
            </a:r>
            <a:r>
              <a:rPr lang="fr-FR" sz="14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drumului</a:t>
            </a:r>
            <a:r>
              <a:rPr lang="fr-FR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fr-FR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fr-FR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arce</a:t>
            </a:r>
            <a:r>
              <a:rPr lang="fr-FR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fr-FR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intră</a:t>
            </a:r>
            <a:r>
              <a:rPr lang="fr-FR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fr-FR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componenţa</a:t>
            </a:r>
            <a:r>
              <a:rPr lang="fr-FR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fr-FR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reprezintă</a:t>
            </a:r>
            <a:r>
              <a:rPr lang="fr-FR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lungimea</a:t>
            </a:r>
            <a:r>
              <a:rPr lang="fr-FR" sz="14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drumului</a:t>
            </a:r>
            <a:r>
              <a:rPr lang="fr-FR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o-RO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1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fr-FR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nodurile</a:t>
            </a:r>
            <a:r>
              <a:rPr lang="fr-FR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fr-FR" sz="1400" baseline="-25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fr-FR" sz="1400" baseline="-25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 , </a:t>
            </a:r>
            <a:r>
              <a:rPr lang="fr-FR" sz="1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fr-FR" sz="1400" baseline="-25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fr-FR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fr-FR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distincte </a:t>
            </a:r>
            <a:r>
              <a:rPr lang="fr-FR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lang="fr-FR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câte</a:t>
            </a:r>
            <a:r>
              <a:rPr lang="fr-FR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lang="fr-FR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drumul</a:t>
            </a:r>
            <a:r>
              <a:rPr lang="fr-FR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fr-FR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numeşte</a:t>
            </a:r>
            <a:r>
              <a:rPr lang="fr-FR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elementar</a:t>
            </a:r>
            <a:r>
              <a:rPr lang="fr-FR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fr-FR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</a:t>
            </a:r>
            <a:r>
              <a:rPr lang="fr-FR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contrar</a:t>
            </a:r>
            <a:r>
              <a:rPr lang="fr-FR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drumul</a:t>
            </a:r>
            <a:r>
              <a:rPr lang="fr-FR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fr-FR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numeşte</a:t>
            </a:r>
            <a:r>
              <a:rPr lang="fr-FR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neelementar</a:t>
            </a:r>
            <a:r>
              <a:rPr lang="fr-FR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1699" y="2516178"/>
            <a:ext cx="78893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Fie G = ( X , U 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{ 1 , 2 , 3 , 4, 5, 6 }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= { [ 1 , 1 ], [ 1 , 6 ], [ 2 , 1 ], [ 2 , 3 ], [ 3 , 2 ], [ 2 , 4 ] , [ 3 , 4 ] , [ 5 , 4 ], [ 6 , 5 ], [ 4 , 6 ] }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88807" y="3408777"/>
            <a:ext cx="2149579" cy="1332438"/>
            <a:chOff x="880941" y="1281111"/>
            <a:chExt cx="2859286" cy="1737122"/>
          </a:xfrm>
        </p:grpSpPr>
        <p:grpSp>
          <p:nvGrpSpPr>
            <p:cNvPr id="6" name="Group 5"/>
            <p:cNvGrpSpPr/>
            <p:nvPr/>
          </p:nvGrpSpPr>
          <p:grpSpPr>
            <a:xfrm>
              <a:off x="880942" y="1281111"/>
              <a:ext cx="2859285" cy="1737122"/>
              <a:chOff x="880942" y="1281111"/>
              <a:chExt cx="2859285" cy="1737122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80942" y="1441846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188123" y="2539603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141002" y="1281111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550320" y="2696764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945607" y="1281112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433046" y="2126455"/>
                <a:ext cx="307181" cy="32146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80941" y="1441845"/>
              <a:ext cx="2705696" cy="1419227"/>
              <a:chOff x="880941" y="1441845"/>
              <a:chExt cx="2705696" cy="1419227"/>
            </a:xfrm>
          </p:grpSpPr>
          <p:cxnSp>
            <p:nvCxnSpPr>
              <p:cNvPr id="8" name="Straight Arrow Connector 7"/>
              <p:cNvCxnSpPr>
                <a:stCxn id="20" idx="2"/>
                <a:endCxn id="18" idx="6"/>
              </p:cNvCxnSpPr>
              <p:nvPr/>
            </p:nvCxnSpPr>
            <p:spPr>
              <a:xfrm flipH="1">
                <a:off x="1188123" y="1441846"/>
                <a:ext cx="952879" cy="16073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>
                <a:stCxn id="18" idx="5"/>
              </p:cNvCxnSpPr>
              <p:nvPr/>
            </p:nvCxnSpPr>
            <p:spPr>
              <a:xfrm>
                <a:off x="1143137" y="1716237"/>
                <a:ext cx="145732" cy="8587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urved Connector 9"/>
              <p:cNvCxnSpPr>
                <a:stCxn id="18" idx="2"/>
                <a:endCxn id="18" idx="4"/>
              </p:cNvCxnSpPr>
              <p:nvPr/>
            </p:nvCxnSpPr>
            <p:spPr>
              <a:xfrm rot="10800000" flipH="1" flipV="1">
                <a:off x="880941" y="1602581"/>
                <a:ext cx="153591" cy="160734"/>
              </a:xfrm>
              <a:prstGeom prst="curvedConnector4">
                <a:avLst>
                  <a:gd name="adj1" fmla="val -148837"/>
                  <a:gd name="adj2" fmla="val 242223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>
                <a:endCxn id="20" idx="6"/>
              </p:cNvCxnSpPr>
              <p:nvPr/>
            </p:nvCxnSpPr>
            <p:spPr>
              <a:xfrm flipH="1">
                <a:off x="2448183" y="1441845"/>
                <a:ext cx="54173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stCxn id="20" idx="5"/>
              </p:cNvCxnSpPr>
              <p:nvPr/>
            </p:nvCxnSpPr>
            <p:spPr>
              <a:xfrm flipV="1">
                <a:off x="2403197" y="1545753"/>
                <a:ext cx="586721" cy="974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20" idx="4"/>
                <a:endCxn id="23" idx="1"/>
              </p:cNvCxnSpPr>
              <p:nvPr/>
            </p:nvCxnSpPr>
            <p:spPr>
              <a:xfrm>
                <a:off x="2294593" y="1602580"/>
                <a:ext cx="1183439" cy="5709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22" idx="5"/>
                <a:endCxn id="23" idx="0"/>
              </p:cNvCxnSpPr>
              <p:nvPr/>
            </p:nvCxnSpPr>
            <p:spPr>
              <a:xfrm>
                <a:off x="3207802" y="1555503"/>
                <a:ext cx="378835" cy="57095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21" idx="7"/>
                <a:endCxn id="23" idx="3"/>
              </p:cNvCxnSpPr>
              <p:nvPr/>
            </p:nvCxnSpPr>
            <p:spPr>
              <a:xfrm flipV="1">
                <a:off x="2812515" y="2400846"/>
                <a:ext cx="665517" cy="34299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1495304" y="2696764"/>
                <a:ext cx="1055016" cy="16430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23" idx="2"/>
                <a:endCxn id="19" idx="7"/>
              </p:cNvCxnSpPr>
              <p:nvPr/>
            </p:nvCxnSpPr>
            <p:spPr>
              <a:xfrm flipH="1">
                <a:off x="1450318" y="2287190"/>
                <a:ext cx="1982728" cy="2994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Rectangle 23"/>
          <p:cNvSpPr/>
          <p:nvPr/>
        </p:nvSpPr>
        <p:spPr>
          <a:xfrm>
            <a:off x="2645386" y="3426625"/>
            <a:ext cx="44697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o-RO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(1, 6, 5, 4) – drum elementar de lungime 3</a:t>
            </a:r>
          </a:p>
          <a:p>
            <a:pPr marL="114300"/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o-RO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(2, 3, 4, 6, 5, 4)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drum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neelementar de lungime 5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507648"/>
      </p:ext>
    </p:extLst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1237</Words>
  <Application>Microsoft Office PowerPoint</Application>
  <PresentationFormat>On-screen Show (16:9)</PresentationFormat>
  <Paragraphs>362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Cambria Math</vt:lpstr>
      <vt:lpstr>Symbol</vt:lpstr>
      <vt:lpstr>Calibri</vt:lpstr>
      <vt:lpstr>Times New Roman</vt:lpstr>
      <vt:lpstr>Wingdings</vt:lpstr>
      <vt:lpstr>Roboto</vt:lpstr>
      <vt:lpstr>Geometric</vt:lpstr>
      <vt:lpstr>Grafuri orientate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Graf parțial. Subgraf</vt:lpstr>
      <vt:lpstr>PowerPoint Presentation</vt:lpstr>
      <vt:lpstr>Drum. Circuit</vt:lpstr>
      <vt:lpstr>PowerPoint Presentation</vt:lpstr>
      <vt:lpstr>Reprezentarea grafurilor orientate</vt:lpstr>
      <vt:lpstr>PowerPoint Presentation</vt:lpstr>
      <vt:lpstr>Graf complet. Graf turneu</vt:lpstr>
      <vt:lpstr>PowerPoint Presentation</vt:lpstr>
      <vt:lpstr>Conexitate. Tare conexitate </vt:lpstr>
      <vt:lpstr>Graf hamiltonian. Graf eulerian </vt:lpstr>
      <vt:lpstr>Aplicații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Grafuri orientate</dc:title>
  <dc:creator>ISJ</dc:creator>
  <cp:lastModifiedBy>ISJ</cp:lastModifiedBy>
  <cp:revision>33</cp:revision>
  <dcterms:modified xsi:type="dcterms:W3CDTF">2020-04-14T10:17:02Z</dcterms:modified>
</cp:coreProperties>
</file>