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75" r:id="rId2"/>
    <p:sldId id="256" r:id="rId3"/>
    <p:sldId id="257" r:id="rId4"/>
    <p:sldId id="270" r:id="rId5"/>
    <p:sldId id="258" r:id="rId6"/>
    <p:sldId id="271" r:id="rId7"/>
    <p:sldId id="259" r:id="rId8"/>
    <p:sldId id="272" r:id="rId9"/>
    <p:sldId id="273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DA"/>
    <a:srgbClr val="CCFF99"/>
    <a:srgbClr val="CCFF33"/>
    <a:srgbClr val="99FF33"/>
    <a:srgbClr val="990099"/>
    <a:srgbClr val="CC0099"/>
    <a:srgbClr val="FFFF00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144A-3F39-4BA7-9015-E6B9C899D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4EFF-19FC-4FEA-B589-2D7D51C5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2B3B-C432-4BDF-A01A-4603DF2D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DDE9-78F8-4D97-8F75-FD0DD12C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7DDD-38BE-4791-914F-7CA0ED42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EE80-F114-487C-AE67-622BAD46E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7377-6CB4-44BA-B858-8FEE3C36B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77E9-99BE-481E-8268-57D2E9DBD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E381-0978-4C1D-873E-E4AECFAF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C968-0CE5-4760-8086-C53ACD156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0DA8-48A8-4903-94B1-691A37D0C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0F2E-7FE1-4266-9D69-3FC83CD9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2E953EDD-95EA-4291-8408-0392F4A22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Limfocit_T#/media/Slika:SEM_Lymphocyte.jpg" TargetMode="External"/><Relationship Id="rId13" Type="http://schemas.openxmlformats.org/officeDocument/2006/relationships/hyperlink" Target="https://www.realitatea.net/stiri/actual/rujeola-face-ravagii-in-romania-400-de-cazuri-noi-doar-in-ultima-luna-judetul-cel-mai-afectat_5dcc925c406af85273d67287" TargetMode="External"/><Relationship Id="rId18" Type="http://schemas.openxmlformats.org/officeDocument/2006/relationships/hyperlink" Target="https://clipartstation.com/fun-at-work-clipart-1/" TargetMode="External"/><Relationship Id="rId3" Type="http://schemas.openxmlformats.org/officeDocument/2006/relationships/hyperlink" Target="https://www.medlife.ro/site_storage/public/wp-content/uploads/2015/05/Inima-si-sistemul-circulator.jpg" TargetMode="External"/><Relationship Id="rId21" Type="http://schemas.openxmlformats.org/officeDocument/2006/relationships/hyperlink" Target="https://www.youtube.com/watch?v=PzunOgYHeyg" TargetMode="External"/><Relationship Id="rId7" Type="http://schemas.openxmlformats.org/officeDocument/2006/relationships/hyperlink" Target="https://dozadesanatate.ro/ce-sunt-anticorpii-scurt-ghid-explicativ/" TargetMode="External"/><Relationship Id="rId12" Type="http://schemas.openxmlformats.org/officeDocument/2006/relationships/hyperlink" Target="http://www.medtorrents.com/blog/activarea_limfocitelor_b_si_t_in_reactia_imuna/2016-07-21-122" TargetMode="External"/><Relationship Id="rId17" Type="http://schemas.openxmlformats.org/officeDocument/2006/relationships/hyperlink" Target="http://friskilaenglishcourse.blogspot.com/2015/12/team-work-interview-questions-with.html" TargetMode="External"/><Relationship Id="rId2" Type="http://schemas.openxmlformats.org/officeDocument/2006/relationships/hyperlink" Target="https://bioclinica.ro/pentru-pacienti/hematologie-1/sangele-compozitie-rol-analize-medicale-de-laborator" TargetMode="External"/><Relationship Id="rId16" Type="http://schemas.openxmlformats.org/officeDocument/2006/relationships/hyperlink" Target="https://www.slideshare.net/rgrigoredaniel/circulatia" TargetMode="External"/><Relationship Id="rId20" Type="http://schemas.openxmlformats.org/officeDocument/2006/relationships/hyperlink" Target="http://www.sportclasic.ro/ro/Lotul-Romaniei-pentru-Europenele-de-scri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torrents.com/blog/diateze_hemoragice_componentul_vascular_in_hemostaza_rolul_trombocitelor_in_hemostaza/2017-03-18-1845" TargetMode="External"/><Relationship Id="rId11" Type="http://schemas.openxmlformats.org/officeDocument/2006/relationships/hyperlink" Target="https://glsa.ro/dotari-noi-pentru-unitatile-de-transfuzie-din-municipiu/" TargetMode="External"/><Relationship Id="rId24" Type="http://schemas.openxmlformats.org/officeDocument/2006/relationships/hyperlink" Target="https://www.youtube.com/watch?v=ERRfM9usYa8" TargetMode="External"/><Relationship Id="rId5" Type="http://schemas.openxmlformats.org/officeDocument/2006/relationships/hyperlink" Target="https://leapsadesanatate.ro/2019/07/27/ce-este-homeostazia/" TargetMode="External"/><Relationship Id="rId15" Type="http://schemas.openxmlformats.org/officeDocument/2006/relationships/hyperlink" Target="https://www.totuldespremame.ro/bebelusul-tau/alaptare/alaptare-de-succes-12-reguli-de-urmat" TargetMode="External"/><Relationship Id="rId23" Type="http://schemas.openxmlformats.org/officeDocument/2006/relationships/hyperlink" Target="https://blausen.com/ro/video/transfuzii-de-sange-si-de-trombocite/" TargetMode="External"/><Relationship Id="rId10" Type="http://schemas.openxmlformats.org/officeDocument/2006/relationships/hyperlink" Target="https://chimistiicniv.wordpress.com/2016/02/22/hemoglobina/" TargetMode="External"/><Relationship Id="rId19" Type="http://schemas.openxmlformats.org/officeDocument/2006/relationships/hyperlink" Target="https://educatie01.home.blog/2019/01/05/ce-este-mass-media/" TargetMode="External"/><Relationship Id="rId4" Type="http://schemas.openxmlformats.org/officeDocument/2006/relationships/hyperlink" Target="https://adevarul.ro/locale/iasi/ce-elementele-figurate-sangele-uman-structurile-invizibile-rolul-decisiv-apararea-organismului-boli-1_579b464b5ab6550cb84df81c/index.html" TargetMode="External"/><Relationship Id="rId9" Type="http://schemas.openxmlformats.org/officeDocument/2006/relationships/hyperlink" Target="https://www.healthlinkbc.ca/health-topics/tp10281" TargetMode="External"/><Relationship Id="rId14" Type="http://schemas.openxmlformats.org/officeDocument/2006/relationships/hyperlink" Target="https://www.aspla.ro/trombocitele/" TargetMode="External"/><Relationship Id="rId22" Type="http://schemas.openxmlformats.org/officeDocument/2006/relationships/hyperlink" Target="https://www.youtube.com/watch?v=suED2J_A9W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6073" y="1295400"/>
            <a:ext cx="2919517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 smtClean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SANGELE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err="1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p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artea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 I</a:t>
            </a:r>
            <a:endParaRPr lang="en-US" sz="2400" dirty="0">
              <a:ln>
                <a:solidFill>
                  <a:srgbClr val="FF0000"/>
                </a:solidFill>
              </a:ln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dirty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CLASA a X 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7215801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PROFESOR CUCOARA LAURA</a:t>
            </a:r>
          </a:p>
          <a:p>
            <a:pPr algn="ctr"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LICEUL CU PROGRAM SPORTIV,, NICOLAE ROTARU” CONSTANTA</a:t>
            </a:r>
          </a:p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2" name="Picture 2" descr="Sangele – compozitie, rol, analize medicale de laborator | Bioclin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4800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38113" y="188913"/>
            <a:ext cx="160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SURSE BIBLIOGRAFIE :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219200" y="2438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0" y="1674813"/>
            <a:ext cx="9191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https://bioclinica.ro/pentru-pacienti/hematologie-1/sangele-compozitie-rol-analize-medicale-de-laborator</a:t>
            </a: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https://www.medlife.ro/site_storage/public/wp-content/uploads/2015/05/Inima-si-sistemul-circulator.jpg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https://adevarul.ro/locale/iasi/ce-elementele-figurate-sangele-uman-structurile-invizibile-rolul-decisiv-apararea-organismului-boli-1_579b464b5ab6550cb84df81c/index.html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https://leapsadesanatate.ro/2019/07/27/ce-este-homeostazia/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6"/>
              </a:rPr>
              <a:t>http://www.medtorrents.com/blog/diateze_hemoragice_componentul_vascular_in_hemostaza_rolul_trombocitelor_in_hemostaza/2017-03-18-1845</a:t>
            </a: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https://dozadesanatate.ro/ce-sunt-anticorpii-scurt-ghid-explicativ/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https://sl.wikipedia.org/wiki/Limfocit_T#/media/Slika:SEM_Lymphocyte.jpg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9"/>
              </a:rPr>
              <a:t>https://www.healthlinkbc.ca/health-topics/tp10281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10"/>
              </a:rPr>
              <a:t>https://chimistiicniv.wordpress.com/2016/02/22/hemoglobina/</a:t>
            </a: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/>
              </a:rPr>
              <a:t>https://glsa.ro/dotari-noi-pentru-unitatile-de-transfuzie-din-municipiu/</a:t>
            </a: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/>
              </a:rPr>
              <a:t>http://www.medtorrents.com/blog/activarea_limfocitelor_b_si_t_in_reactia_imuna/2016-07-21-122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3"/>
              </a:rPr>
              <a:t>https://www.realitatea.net/stiri/actual/rujeola-face-ravagii-in-romania-400-de-cazuri-noi-doar-in-ultima-luna-judetul-cel-mai-afectat_5dcc925c406af85273d67287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4"/>
              </a:rPr>
              <a:t>https://www.aspla.ro/trombocitele/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5"/>
              </a:rPr>
              <a:t>https://www.totuldespremame.ro/bebelusul-tau/alaptare/alaptare-de-succes-12-reguli-de-urmat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/>
              </a:rPr>
              <a:t>https://www.slideshare.net/rgrigoredaniel/circulatia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7"/>
              </a:rPr>
              <a:t>http://friskilaenglishcourse.blogspot.com/2015/12/team-work-interview-questions-with.html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8"/>
              </a:rPr>
              <a:t>https://clipartstation.com/fun-at-work-clipart-1/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9"/>
              </a:rPr>
              <a:t>https://educatie01.home.blog/2019/01/05/ce-este-mass-media/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0"/>
              </a:rPr>
              <a:t>http://www.sportclasic.ro/ro/Lotul-Romaniei-pentru-Europenele-de-scrima/</a:t>
            </a: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92075" y="555625"/>
            <a:ext cx="6846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Stelica Ene, Sandu Gheorghita, Gheorghe Gamaneci, Manual de biologie, clasa a X-a, editura LVS CREPUSCUL, Ploiesti, 2005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Stefania Pelmus Giersch, Florina Amalia Toma,,, Elemente de biologie si patologie umana “, editura CD PRESS, Bucuresti, 2002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75" y="4724400"/>
            <a:ext cx="44465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1"/>
              </a:rPr>
              <a:t>VIDEOCLIPURI: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hlinkClick r:id="rId2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1"/>
              </a:rPr>
              <a:t>https://www.youtube.com/watch?v=PzunOgYHeyg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IMUNITATEA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2"/>
              </a:rPr>
              <a:t>https://www.youtube.com/watch?v=suED2J_A9WU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COAGULAREA SANGELUI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3"/>
              </a:rPr>
              <a:t>https://blausen.com/ro/video/transfuzii-de-sange-si-de-trombocite/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TRANSFUZIA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4"/>
              </a:rPr>
              <a:t>https://www.youtube.com/watch?v=ERRfM9usYa8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SANGELE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971800"/>
            <a:ext cx="1752600" cy="1470025"/>
          </a:xfrm>
        </p:spPr>
        <p:txBody>
          <a:bodyPr anchor="ctr"/>
          <a:lstStyle/>
          <a:p>
            <a:pPr eaLnBrk="1" hangingPunct="1"/>
            <a:r>
              <a:rPr lang="en-US" altLang="en-US" sz="2400" smtClean="0"/>
              <a:t>Sistemul </a:t>
            </a:r>
            <a:br>
              <a:rPr lang="en-US" altLang="en-US" sz="2400" smtClean="0"/>
            </a:br>
            <a:r>
              <a:rPr lang="en-US" altLang="en-US" sz="2400" smtClean="0"/>
              <a:t>circulator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149600" y="438150"/>
            <a:ext cx="31432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CIRCULATIA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92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495800" y="17526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INIMA</a:t>
            </a: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352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4038600" y="51816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VASE SANGVINE</a:t>
            </a:r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V="1">
            <a:off x="3810000" y="2133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3733800" y="4114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2" name="I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058863"/>
            <a:ext cx="18383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352675" y="573088"/>
            <a:ext cx="16938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i="0">
                <a:latin typeface="Times New Roman" panose="02020603050405020304" pitchFamily="18" charset="0"/>
              </a:rPr>
              <a:t>Transporta gazele respiratorii (oxigenul si dioxidul de carbon )de la celule la plamani si invers. 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646113"/>
            <a:ext cx="18891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524500" y="192088"/>
            <a:ext cx="1905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i="0">
                <a:latin typeface="Times New Roman" panose="02020603050405020304" pitchFamily="18" charset="0"/>
              </a:rPr>
              <a:t>Transporta substantele nutritive la cellule.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567238"/>
            <a:ext cx="1371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04800" y="4343400"/>
            <a:ext cx="1905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i="0">
                <a:latin typeface="Times New Roman" panose="02020603050405020304" pitchFamily="18" charset="0"/>
              </a:rPr>
              <a:t>Transporta toxinele (produsii metabolici celulari)</a:t>
            </a:r>
          </a:p>
        </p:txBody>
      </p:sp>
      <p:sp>
        <p:nvSpPr>
          <p:cNvPr id="4104" name="Oval 11"/>
          <p:cNvSpPr>
            <a:spLocks noChangeArrowheads="1"/>
          </p:cNvSpPr>
          <p:nvPr/>
        </p:nvSpPr>
        <p:spPr bwMode="auto">
          <a:xfrm>
            <a:off x="3124200" y="2057400"/>
            <a:ext cx="2590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0">
              <a:latin typeface="Times New Roman" panose="02020603050405020304" pitchFamily="18" charset="0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471863" y="2209800"/>
            <a:ext cx="175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solidFill>
                  <a:srgbClr val="FFFF00"/>
                </a:solidFill>
                <a:latin typeface="Times New Roman" panose="02020603050405020304" pitchFamily="18" charset="0"/>
              </a:rPr>
              <a:t>FUNCTIILE SANGELUI:</a:t>
            </a:r>
            <a:endParaRPr lang="en-US" altLang="en-US" sz="2000" i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 flipH="1" flipV="1">
            <a:off x="2819400" y="1511300"/>
            <a:ext cx="38100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 flipH="1">
            <a:off x="2209800" y="3073400"/>
            <a:ext cx="914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 flipV="1">
            <a:off x="5468938" y="855663"/>
            <a:ext cx="466725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9" name="Picture 14" descr="Hormon - Wikipe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8510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73613"/>
            <a:ext cx="17732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5214938" y="3243263"/>
            <a:ext cx="119062" cy="1023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auto">
          <a:xfrm>
            <a:off x="3767138" y="43053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i="0">
                <a:latin typeface="Times New Roman" panose="02020603050405020304" pitchFamily="18" charset="0"/>
              </a:rPr>
              <a:t>Transporta mesageri chimici</a:t>
            </a: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6308725" y="5592763"/>
            <a:ext cx="1905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i="0">
                <a:latin typeface="Times New Roman" panose="02020603050405020304" pitchFamily="18" charset="0"/>
              </a:rPr>
              <a:t>mesageri chimici (hormoni)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334000" y="838200"/>
            <a:ext cx="24193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SANGELE</a:t>
            </a:r>
          </a:p>
        </p:txBody>
      </p:sp>
      <p:pic>
        <p:nvPicPr>
          <p:cNvPr id="5123" name="Picture 2" descr="Ce sunt elementele figurate din sângele uman. Structuril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581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982683"/>
            <a:ext cx="44208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PARTICIPA LA APARAREA IMUNITARA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876800"/>
            <a:ext cx="449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ASIGURA CONDITII FIZICO-CHIMICE CONSTANTE PENTRU CELULELE ORGANISMULUI</a:t>
            </a:r>
          </a:p>
        </p:txBody>
      </p:sp>
      <p:pic>
        <p:nvPicPr>
          <p:cNvPr id="5126" name="Picture 4" descr="Sistemul imunitar al organismului - anticorp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697163"/>
            <a:ext cx="2857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e este homeostazia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327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5334000" y="838200"/>
            <a:ext cx="24193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SANGELE</a:t>
            </a:r>
          </a:p>
        </p:txBody>
      </p:sp>
      <p:pic>
        <p:nvPicPr>
          <p:cNvPr id="6147" name="Picture 5" descr="s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286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910138" y="1655763"/>
            <a:ext cx="2971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solidFill>
                  <a:srgbClr val="FF0000"/>
                </a:solidFill>
                <a:latin typeface="Times New Roman" panose="02020603050405020304" pitchFamily="18" charset="0"/>
              </a:rPr>
              <a:t>1.PLASMA  SANGVINA  (55-60%)</a:t>
            </a:r>
          </a:p>
        </p:txBody>
      </p:sp>
      <p:pic>
        <p:nvPicPr>
          <p:cNvPr id="6149" name="Picture 7" descr="mostenire-grupe-sangu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876800" y="5181600"/>
            <a:ext cx="3505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solidFill>
                  <a:srgbClr val="FF0000"/>
                </a:solidFill>
                <a:latin typeface="Times New Roman" panose="02020603050405020304" pitchFamily="18" charset="0"/>
              </a:rPr>
              <a:t>2. ELEMENTE FIGURATE: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solidFill>
                  <a:srgbClr val="FF0000"/>
                </a:solidFill>
                <a:latin typeface="Times New Roman" panose="02020603050405020304" pitchFamily="18" charset="0"/>
              </a:rPr>
              <a:t>(40-45 %)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5334000" y="838200"/>
            <a:ext cx="24193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SANGELE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910138" y="1655763"/>
            <a:ext cx="2971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0">
                <a:solidFill>
                  <a:srgbClr val="FF0000"/>
                </a:solidFill>
                <a:latin typeface="Times New Roman" panose="02020603050405020304" pitchFamily="18" charset="0"/>
              </a:rPr>
              <a:t>1.PLASMA  SANGVINA  (55-60%)</a:t>
            </a:r>
          </a:p>
        </p:txBody>
      </p:sp>
      <p:pic>
        <p:nvPicPr>
          <p:cNvPr id="7172" name="Picture 2" descr="Afbeeld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5388"/>
            <a:ext cx="43132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5181600" y="2667000"/>
            <a:ext cx="2868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Times New Roman" panose="02020603050405020304" pitchFamily="18" charset="0"/>
              </a:rPr>
              <a:t>90% apa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Times New Roman" panose="02020603050405020304" pitchFamily="18" charset="0"/>
              </a:rPr>
              <a:t>9% substante organice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Times New Roman" panose="02020603050405020304" pitchFamily="18" charset="0"/>
              </a:rPr>
              <a:t>-1% saruri minerale</a:t>
            </a:r>
          </a:p>
        </p:txBody>
      </p:sp>
      <p:pic>
        <p:nvPicPr>
          <p:cNvPr id="7174" name="Picture 4" descr="Circulat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038600"/>
            <a:ext cx="31654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981200" y="0"/>
            <a:ext cx="5029200" cy="762000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1F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057400" y="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0">
                <a:latin typeface="Times New Roman" panose="02020603050405020304" pitchFamily="18" charset="0"/>
              </a:rPr>
              <a:t>ELEMENTE FIGURATE</a:t>
            </a:r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905000" y="914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latin typeface="Times New Roman" panose="02020603050405020304" pitchFamily="18" charset="0"/>
              </a:rPr>
              <a:t>SANGVINE:</a:t>
            </a:r>
          </a:p>
        </p:txBody>
      </p:sp>
      <p:pic>
        <p:nvPicPr>
          <p:cNvPr id="8197" name="Picture 9" descr="celele sangv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286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704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1762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447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28098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2819400" y="2667000"/>
            <a:ext cx="6096000" cy="838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GLOBULE ROSII (HEMATII, ERITROCITE)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4,5-5 mil/mm3 de sange;transporta gazele respiratorii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4800600" y="4267200"/>
            <a:ext cx="4114800" cy="838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GLOBULE ALBE (LEUCOCITE)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6-8 mil/mm3 de sange;rol imunitar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3048000" y="5715000"/>
            <a:ext cx="5943600" cy="914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TROMBOCITE (PLACHETE SANGVINE)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150-300mii/mm3 de sange;rol in oprirea hemoragiilor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ritrocitele (hematii sau globule rosii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39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6"/>
          <p:cNvSpPr>
            <a:spLocks noChangeArrowheads="1"/>
          </p:cNvSpPr>
          <p:nvPr/>
        </p:nvSpPr>
        <p:spPr bwMode="auto">
          <a:xfrm>
            <a:off x="228600" y="690563"/>
            <a:ext cx="6096000" cy="838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GLOBULE ROSII (HEMATII, ERITROCITE)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4,5-5 mil/mm3 de sange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6670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6101" y="2815335"/>
            <a:ext cx="41147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TRANSPORTA GAZELE RESPIRATORII CU AJUTORUL HEMOGLOBINEI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01" y="4800600"/>
            <a:ext cx="41147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O CANTITATE MICA DE GAZE RESPIRATORII CIRCULA IN STARE DIZOLVATA</a:t>
            </a:r>
            <a:r>
              <a:rPr lang="en-US" b="1" dirty="0"/>
              <a:t>.</a:t>
            </a:r>
          </a:p>
        </p:txBody>
      </p:sp>
      <p:pic>
        <p:nvPicPr>
          <p:cNvPr id="9223" name="Picture 4" descr="Sângele | Anatomie si fiziolog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6138"/>
            <a:ext cx="28194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381000" y="838200"/>
            <a:ext cx="4114800" cy="838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GLOBULE ALBE (LEUCOCITE)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</a:rPr>
              <a:t>6-8 mil/mm3 de sange;rol imunitar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i="0">
              <a:latin typeface="Times New Roman" panose="02020603050405020304" pitchFamily="18" charset="0"/>
            </a:endParaRPr>
          </a:p>
        </p:txBody>
      </p:sp>
      <p:pic>
        <p:nvPicPr>
          <p:cNvPr id="10243" name="Picture 2" descr="The five different types of leukocytes (white blood cells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83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0209" y="2743200"/>
            <a:ext cx="265429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ROL IN IMUNITATE</a:t>
            </a:r>
          </a:p>
        </p:txBody>
      </p:sp>
      <p:pic>
        <p:nvPicPr>
          <p:cNvPr id="10245" name="Picture 4" descr="Ce este imunitatea naturală? - www.farmacia-ethica.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58912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326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Times New Roman</vt:lpstr>
      <vt:lpstr>Default Design</vt:lpstr>
      <vt:lpstr>PowerPoint Presentation</vt:lpstr>
      <vt:lpstr>Sistemul  circulator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 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Marian C</cp:lastModifiedBy>
  <cp:revision>109</cp:revision>
  <dcterms:created xsi:type="dcterms:W3CDTF">2009-05-24T11:07:49Z</dcterms:created>
  <dcterms:modified xsi:type="dcterms:W3CDTF">2020-04-04T09:38:46Z</dcterms:modified>
</cp:coreProperties>
</file>