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19"/>
  </p:notes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6" r:id="rId11"/>
    <p:sldId id="305" r:id="rId12"/>
    <p:sldId id="307" r:id="rId13"/>
    <p:sldId id="308" r:id="rId14"/>
    <p:sldId id="309" r:id="rId15"/>
    <p:sldId id="269" r:id="rId16"/>
    <p:sldId id="260" r:id="rId17"/>
    <p:sldId id="311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1286">
          <p15:clr>
            <a:srgbClr val="9AA0A6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30B97C-12E2-4892-B0D1-D34DBB90A409}">
  <a:tblStyle styleId="{5930B97C-12E2-4892-B0D1-D34DBB90A4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82" y="72"/>
      </p:cViewPr>
      <p:guideLst>
        <p:guide pos="1286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39739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7083118c0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7083118c0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976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708288d42c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708288d42c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8394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708288d42c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708288d42c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1505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7083711ead_2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7083711ead_2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4116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083711ead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083711ead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3068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7083711ead_2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7083711ead_2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9222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0" y="-22024"/>
            <a:ext cx="9144000" cy="5165524"/>
            <a:chOff x="0" y="-22024"/>
            <a:chExt cx="9144000" cy="5165524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0" y="-22024"/>
              <a:ext cx="2512922" cy="4373481"/>
              <a:chOff x="-1" y="-22025"/>
              <a:chExt cx="2967901" cy="5165325"/>
            </a:xfrm>
          </p:grpSpPr>
          <p:sp>
            <p:nvSpPr>
              <p:cNvPr id="11" name="Google Shape;11;p2"/>
              <p:cNvSpPr/>
              <p:nvPr/>
            </p:nvSpPr>
            <p:spPr>
              <a:xfrm rot="10800000" flipH="1">
                <a:off x="7400" y="-200"/>
                <a:ext cx="1317300" cy="5143500"/>
              </a:xfrm>
              <a:prstGeom prst="round1Rect">
                <a:avLst>
                  <a:gd name="adj" fmla="val 16667"/>
                </a:avLst>
              </a:prstGeom>
              <a:gradFill>
                <a:gsLst>
                  <a:gs pos="0">
                    <a:srgbClr val="0098C5">
                      <a:alpha val="31372"/>
                    </a:srgbClr>
                  </a:gs>
                  <a:gs pos="8100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6200038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2;p2"/>
              <p:cNvSpPr/>
              <p:nvPr/>
            </p:nvSpPr>
            <p:spPr>
              <a:xfrm rot="10800000" flipH="1">
                <a:off x="0" y="567"/>
                <a:ext cx="1905900" cy="4355400"/>
              </a:xfrm>
              <a:prstGeom prst="round1Rect">
                <a:avLst>
                  <a:gd name="adj" fmla="val 16667"/>
                </a:avLst>
              </a:prstGeom>
              <a:gradFill>
                <a:gsLst>
                  <a:gs pos="0">
                    <a:srgbClr val="0098C5">
                      <a:alpha val="31372"/>
                    </a:srgbClr>
                  </a:gs>
                  <a:gs pos="8100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6200038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 rot="10800000" flipH="1">
                <a:off x="-1" y="-22025"/>
                <a:ext cx="1909500" cy="2834400"/>
              </a:xfrm>
              <a:prstGeom prst="round1Rect">
                <a:avLst>
                  <a:gd name="adj" fmla="val 19965"/>
                </a:avLst>
              </a:prstGeom>
              <a:gradFill>
                <a:gsLst>
                  <a:gs pos="0">
                    <a:srgbClr val="2B508D">
                      <a:alpha val="88235"/>
                    </a:srgbClr>
                  </a:gs>
                  <a:gs pos="100000">
                    <a:srgbClr val="3FE9DB">
                      <a:alpha val="76862"/>
                    </a:srgbClr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 rot="10800000" flipH="1">
                <a:off x="0" y="-21825"/>
                <a:ext cx="2967900" cy="1180500"/>
              </a:xfrm>
              <a:prstGeom prst="round1Rect">
                <a:avLst>
                  <a:gd name="adj" fmla="val 19965"/>
                </a:avLst>
              </a:prstGeom>
              <a:gradFill>
                <a:gsLst>
                  <a:gs pos="0">
                    <a:srgbClr val="2B508D">
                      <a:alpha val="88235"/>
                    </a:srgbClr>
                  </a:gs>
                  <a:gs pos="100000">
                    <a:srgbClr val="3FE9DB">
                      <a:alpha val="76862"/>
                    </a:srgbClr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5;p2"/>
            <p:cNvGrpSpPr/>
            <p:nvPr/>
          </p:nvGrpSpPr>
          <p:grpSpPr>
            <a:xfrm rot="10800000">
              <a:off x="6631079" y="770019"/>
              <a:ext cx="2512922" cy="4373481"/>
              <a:chOff x="-1" y="-22025"/>
              <a:chExt cx="2967901" cy="5165325"/>
            </a:xfrm>
          </p:grpSpPr>
          <p:sp>
            <p:nvSpPr>
              <p:cNvPr id="16" name="Google Shape;16;p2"/>
              <p:cNvSpPr/>
              <p:nvPr/>
            </p:nvSpPr>
            <p:spPr>
              <a:xfrm rot="10800000" flipH="1">
                <a:off x="7400" y="-200"/>
                <a:ext cx="1317300" cy="5143500"/>
              </a:xfrm>
              <a:prstGeom prst="round1Rect">
                <a:avLst>
                  <a:gd name="adj" fmla="val 16667"/>
                </a:avLst>
              </a:prstGeom>
              <a:gradFill>
                <a:gsLst>
                  <a:gs pos="0">
                    <a:srgbClr val="0098C5">
                      <a:alpha val="31372"/>
                    </a:srgbClr>
                  </a:gs>
                  <a:gs pos="8100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6200038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 rot="10800000" flipH="1">
                <a:off x="0" y="567"/>
                <a:ext cx="1905900" cy="4355400"/>
              </a:xfrm>
              <a:prstGeom prst="round1Rect">
                <a:avLst>
                  <a:gd name="adj" fmla="val 16667"/>
                </a:avLst>
              </a:prstGeom>
              <a:gradFill>
                <a:gsLst>
                  <a:gs pos="0">
                    <a:srgbClr val="0098C5">
                      <a:alpha val="31372"/>
                    </a:srgbClr>
                  </a:gs>
                  <a:gs pos="8100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6200038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 rot="10800000" flipH="1">
                <a:off x="-1" y="-22025"/>
                <a:ext cx="1909500" cy="2834400"/>
              </a:xfrm>
              <a:prstGeom prst="round1Rect">
                <a:avLst>
                  <a:gd name="adj" fmla="val 19965"/>
                </a:avLst>
              </a:prstGeom>
              <a:gradFill>
                <a:gsLst>
                  <a:gs pos="0">
                    <a:srgbClr val="2B508D">
                      <a:alpha val="88235"/>
                    </a:srgbClr>
                  </a:gs>
                  <a:gs pos="100000">
                    <a:srgbClr val="3FE9DB">
                      <a:alpha val="76862"/>
                    </a:srgbClr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 rot="10800000" flipH="1">
                <a:off x="0" y="-21825"/>
                <a:ext cx="2967900" cy="1180500"/>
              </a:xfrm>
              <a:prstGeom prst="round1Rect">
                <a:avLst>
                  <a:gd name="adj" fmla="val 19965"/>
                </a:avLst>
              </a:prstGeom>
              <a:gradFill>
                <a:gsLst>
                  <a:gs pos="0">
                    <a:srgbClr val="2B508D">
                      <a:alpha val="88235"/>
                    </a:srgbClr>
                  </a:gs>
                  <a:gs pos="100000">
                    <a:srgbClr val="3FE9DB">
                      <a:alpha val="76862"/>
                    </a:srgbClr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 flipH="1">
            <a:off x="1813500" y="2562948"/>
            <a:ext cx="5517000" cy="66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 flipH="1">
            <a:off x="1813475" y="3367575"/>
            <a:ext cx="5517000" cy="44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rgbClr val="43434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719900" y="1393725"/>
            <a:ext cx="7704300" cy="30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B390"/>
              </a:buClr>
              <a:buSzPts val="1000"/>
              <a:buChar char="●"/>
              <a:defRPr sz="1200"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Josefin Slab SemiBold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720100" y="5098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34" name="Google Shape;34;p4"/>
          <p:cNvGrpSpPr/>
          <p:nvPr/>
        </p:nvGrpSpPr>
        <p:grpSpPr>
          <a:xfrm rot="10800000" flipH="1">
            <a:off x="-9072" y="2461644"/>
            <a:ext cx="1550700" cy="2699988"/>
            <a:chOff x="-1" y="-7424"/>
            <a:chExt cx="1550700" cy="2699988"/>
          </a:xfrm>
        </p:grpSpPr>
        <p:sp>
          <p:nvSpPr>
            <p:cNvPr id="35" name="Google Shape;35;p4"/>
            <p:cNvSpPr/>
            <p:nvPr/>
          </p:nvSpPr>
          <p:spPr>
            <a:xfrm rot="10800000" flipH="1">
              <a:off x="3873" y="-235"/>
              <a:ext cx="689700" cy="2692800"/>
            </a:xfrm>
            <a:prstGeom prst="round1Rect">
              <a:avLst>
                <a:gd name="adj" fmla="val 16667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81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4"/>
            <p:cNvSpPr/>
            <p:nvPr/>
          </p:nvSpPr>
          <p:spPr>
            <a:xfrm rot="10800000" flipH="1">
              <a:off x="-1" y="370"/>
              <a:ext cx="997800" cy="2280000"/>
            </a:xfrm>
            <a:prstGeom prst="round1Rect">
              <a:avLst>
                <a:gd name="adj" fmla="val 16667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81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 rot="10800000" flipH="1">
              <a:off x="-1" y="-7424"/>
              <a:ext cx="997800" cy="1166100"/>
            </a:xfrm>
            <a:prstGeom prst="round1Rect">
              <a:avLst>
                <a:gd name="adj" fmla="val 19965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 rot="10800000" flipH="1">
              <a:off x="0" y="-7121"/>
              <a:ext cx="1550700" cy="616800"/>
            </a:xfrm>
            <a:prstGeom prst="round1Rect">
              <a:avLst>
                <a:gd name="adj" fmla="val 19965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4"/>
          <p:cNvGrpSpPr/>
          <p:nvPr/>
        </p:nvGrpSpPr>
        <p:grpSpPr>
          <a:xfrm flipH="1">
            <a:off x="7611442" y="-9070"/>
            <a:ext cx="1550700" cy="2699988"/>
            <a:chOff x="-1" y="-7424"/>
            <a:chExt cx="1550700" cy="2699988"/>
          </a:xfrm>
        </p:grpSpPr>
        <p:sp>
          <p:nvSpPr>
            <p:cNvPr id="40" name="Google Shape;40;p4"/>
            <p:cNvSpPr/>
            <p:nvPr/>
          </p:nvSpPr>
          <p:spPr>
            <a:xfrm rot="10800000" flipH="1">
              <a:off x="3873" y="-235"/>
              <a:ext cx="689700" cy="2692800"/>
            </a:xfrm>
            <a:prstGeom prst="round1Rect">
              <a:avLst>
                <a:gd name="adj" fmla="val 16667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81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4"/>
            <p:cNvSpPr/>
            <p:nvPr/>
          </p:nvSpPr>
          <p:spPr>
            <a:xfrm rot="10800000" flipH="1">
              <a:off x="-1" y="370"/>
              <a:ext cx="997800" cy="2280000"/>
            </a:xfrm>
            <a:prstGeom prst="round1Rect">
              <a:avLst>
                <a:gd name="adj" fmla="val 16667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81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4"/>
            <p:cNvSpPr/>
            <p:nvPr/>
          </p:nvSpPr>
          <p:spPr>
            <a:xfrm rot="10800000" flipH="1">
              <a:off x="-1" y="-7424"/>
              <a:ext cx="997800" cy="1166100"/>
            </a:xfrm>
            <a:prstGeom prst="round1Rect">
              <a:avLst>
                <a:gd name="adj" fmla="val 19965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 rot="10800000" flipH="1">
              <a:off x="0" y="-7121"/>
              <a:ext cx="1550700" cy="616800"/>
            </a:xfrm>
            <a:prstGeom prst="round1Rect">
              <a:avLst>
                <a:gd name="adj" fmla="val 19965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 rot="10800000">
            <a:off x="6176099" y="-22025"/>
            <a:ext cx="2967901" cy="5165325"/>
            <a:chOff x="-1" y="-22025"/>
            <a:chExt cx="2967901" cy="5165325"/>
          </a:xfrm>
        </p:grpSpPr>
        <p:sp>
          <p:nvSpPr>
            <p:cNvPr id="64" name="Google Shape;64;p7"/>
            <p:cNvSpPr/>
            <p:nvPr/>
          </p:nvSpPr>
          <p:spPr>
            <a:xfrm rot="10800000" flipH="1">
              <a:off x="7400" y="-200"/>
              <a:ext cx="1317300" cy="5143500"/>
            </a:xfrm>
            <a:prstGeom prst="round1Rect">
              <a:avLst>
                <a:gd name="adj" fmla="val 16667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81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rot="10800000" flipH="1">
              <a:off x="0" y="567"/>
              <a:ext cx="1905900" cy="4355400"/>
            </a:xfrm>
            <a:prstGeom prst="round1Rect">
              <a:avLst>
                <a:gd name="adj" fmla="val 16667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81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7"/>
            <p:cNvSpPr/>
            <p:nvPr/>
          </p:nvSpPr>
          <p:spPr>
            <a:xfrm rot="10800000" flipH="1">
              <a:off x="-1" y="-22025"/>
              <a:ext cx="1909500" cy="2834400"/>
            </a:xfrm>
            <a:prstGeom prst="round1Rect">
              <a:avLst>
                <a:gd name="adj" fmla="val 19965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7"/>
            <p:cNvSpPr/>
            <p:nvPr/>
          </p:nvSpPr>
          <p:spPr>
            <a:xfrm rot="10800000" flipH="1">
              <a:off x="0" y="-21825"/>
              <a:ext cx="2967900" cy="1180500"/>
            </a:xfrm>
            <a:prstGeom prst="round1Rect">
              <a:avLst>
                <a:gd name="adj" fmla="val 19965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68;p7"/>
          <p:cNvSpPr txBox="1">
            <a:spLocks noGrp="1"/>
          </p:cNvSpPr>
          <p:nvPr>
            <p:ph type="subTitle" idx="1"/>
          </p:nvPr>
        </p:nvSpPr>
        <p:spPr>
          <a:xfrm>
            <a:off x="720000" y="1215634"/>
            <a:ext cx="4167300" cy="144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title"/>
          </p:nvPr>
        </p:nvSpPr>
        <p:spPr>
          <a:xfrm>
            <a:off x="720000" y="2854434"/>
            <a:ext cx="5893800" cy="10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9"/>
          <p:cNvGrpSpPr/>
          <p:nvPr/>
        </p:nvGrpSpPr>
        <p:grpSpPr>
          <a:xfrm flipH="1">
            <a:off x="6176099" y="-22025"/>
            <a:ext cx="2967901" cy="5165325"/>
            <a:chOff x="-1" y="-22025"/>
            <a:chExt cx="2967901" cy="5165325"/>
          </a:xfrm>
        </p:grpSpPr>
        <p:sp>
          <p:nvSpPr>
            <p:cNvPr id="74" name="Google Shape;74;p9"/>
            <p:cNvSpPr/>
            <p:nvPr/>
          </p:nvSpPr>
          <p:spPr>
            <a:xfrm rot="10800000" flipH="1">
              <a:off x="7400" y="-200"/>
              <a:ext cx="1317300" cy="5143500"/>
            </a:xfrm>
            <a:prstGeom prst="round1Rect">
              <a:avLst>
                <a:gd name="adj" fmla="val 16667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81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9"/>
            <p:cNvSpPr/>
            <p:nvPr/>
          </p:nvSpPr>
          <p:spPr>
            <a:xfrm rot="10800000" flipH="1">
              <a:off x="0" y="567"/>
              <a:ext cx="1905900" cy="4355400"/>
            </a:xfrm>
            <a:prstGeom prst="round1Rect">
              <a:avLst>
                <a:gd name="adj" fmla="val 16667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81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9"/>
            <p:cNvSpPr/>
            <p:nvPr/>
          </p:nvSpPr>
          <p:spPr>
            <a:xfrm rot="10800000" flipH="1">
              <a:off x="-1" y="-22025"/>
              <a:ext cx="1909500" cy="2834400"/>
            </a:xfrm>
            <a:prstGeom prst="round1Rect">
              <a:avLst>
                <a:gd name="adj" fmla="val 19965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9"/>
            <p:cNvSpPr/>
            <p:nvPr/>
          </p:nvSpPr>
          <p:spPr>
            <a:xfrm rot="10800000" flipH="1">
              <a:off x="0" y="-21825"/>
              <a:ext cx="2967900" cy="1180500"/>
            </a:xfrm>
            <a:prstGeom prst="round1Rect">
              <a:avLst>
                <a:gd name="adj" fmla="val 19965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 flipH="1">
            <a:off x="726699" y="730923"/>
            <a:ext cx="4415700" cy="289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subTitle" idx="1"/>
          </p:nvPr>
        </p:nvSpPr>
        <p:spPr>
          <a:xfrm flipH="1">
            <a:off x="726699" y="3609950"/>
            <a:ext cx="3333000" cy="8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6327899" y="1740997"/>
            <a:ext cx="20961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_1_1">
    <p:bg>
      <p:bgPr>
        <a:solidFill>
          <a:schemeClr val="dk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>
            <a:spLocks noGrp="1"/>
          </p:cNvSpPr>
          <p:nvPr>
            <p:ph type="title"/>
          </p:nvPr>
        </p:nvSpPr>
        <p:spPr>
          <a:xfrm>
            <a:off x="3731400" y="3256875"/>
            <a:ext cx="32586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i="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subTitle" idx="1"/>
          </p:nvPr>
        </p:nvSpPr>
        <p:spPr>
          <a:xfrm>
            <a:off x="2154000" y="2002275"/>
            <a:ext cx="4836000" cy="125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155" name="Google Shape;155;p16"/>
          <p:cNvGrpSpPr/>
          <p:nvPr/>
        </p:nvGrpSpPr>
        <p:grpSpPr>
          <a:xfrm rot="10800000" flipH="1">
            <a:off x="-9072" y="2461644"/>
            <a:ext cx="1550700" cy="2699988"/>
            <a:chOff x="-1" y="-7424"/>
            <a:chExt cx="1550700" cy="2699988"/>
          </a:xfrm>
        </p:grpSpPr>
        <p:sp>
          <p:nvSpPr>
            <p:cNvPr id="156" name="Google Shape;156;p16"/>
            <p:cNvSpPr/>
            <p:nvPr/>
          </p:nvSpPr>
          <p:spPr>
            <a:xfrm rot="10800000" flipH="1">
              <a:off x="3873" y="-235"/>
              <a:ext cx="689700" cy="2692800"/>
            </a:xfrm>
            <a:prstGeom prst="round1Rect">
              <a:avLst>
                <a:gd name="adj" fmla="val 16667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81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6"/>
            <p:cNvSpPr/>
            <p:nvPr/>
          </p:nvSpPr>
          <p:spPr>
            <a:xfrm rot="10800000" flipH="1">
              <a:off x="-1" y="370"/>
              <a:ext cx="997800" cy="2280000"/>
            </a:xfrm>
            <a:prstGeom prst="round1Rect">
              <a:avLst>
                <a:gd name="adj" fmla="val 16667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81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6"/>
            <p:cNvSpPr/>
            <p:nvPr/>
          </p:nvSpPr>
          <p:spPr>
            <a:xfrm rot="10800000" flipH="1">
              <a:off x="-1" y="-7424"/>
              <a:ext cx="997800" cy="1166100"/>
            </a:xfrm>
            <a:prstGeom prst="round1Rect">
              <a:avLst>
                <a:gd name="adj" fmla="val 19965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6"/>
            <p:cNvSpPr/>
            <p:nvPr/>
          </p:nvSpPr>
          <p:spPr>
            <a:xfrm rot="10800000" flipH="1">
              <a:off x="0" y="-7121"/>
              <a:ext cx="1550700" cy="616800"/>
            </a:xfrm>
            <a:prstGeom prst="round1Rect">
              <a:avLst>
                <a:gd name="adj" fmla="val 19965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" name="Google Shape;160;p16"/>
          <p:cNvGrpSpPr/>
          <p:nvPr/>
        </p:nvGrpSpPr>
        <p:grpSpPr>
          <a:xfrm flipH="1">
            <a:off x="7611442" y="-9070"/>
            <a:ext cx="1550700" cy="2699988"/>
            <a:chOff x="-1" y="-7424"/>
            <a:chExt cx="1550700" cy="2699988"/>
          </a:xfrm>
        </p:grpSpPr>
        <p:sp>
          <p:nvSpPr>
            <p:cNvPr id="161" name="Google Shape;161;p16"/>
            <p:cNvSpPr/>
            <p:nvPr/>
          </p:nvSpPr>
          <p:spPr>
            <a:xfrm rot="10800000" flipH="1">
              <a:off x="3873" y="-235"/>
              <a:ext cx="689700" cy="2692800"/>
            </a:xfrm>
            <a:prstGeom prst="round1Rect">
              <a:avLst>
                <a:gd name="adj" fmla="val 16667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81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6"/>
            <p:cNvSpPr/>
            <p:nvPr/>
          </p:nvSpPr>
          <p:spPr>
            <a:xfrm rot="10800000" flipH="1">
              <a:off x="-1" y="370"/>
              <a:ext cx="997800" cy="2280000"/>
            </a:xfrm>
            <a:prstGeom prst="round1Rect">
              <a:avLst>
                <a:gd name="adj" fmla="val 16667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81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6"/>
            <p:cNvSpPr/>
            <p:nvPr/>
          </p:nvSpPr>
          <p:spPr>
            <a:xfrm rot="10800000" flipH="1">
              <a:off x="-1" y="-7424"/>
              <a:ext cx="997800" cy="1166100"/>
            </a:xfrm>
            <a:prstGeom prst="round1Rect">
              <a:avLst>
                <a:gd name="adj" fmla="val 19965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6"/>
            <p:cNvSpPr/>
            <p:nvPr/>
          </p:nvSpPr>
          <p:spPr>
            <a:xfrm rot="10800000" flipH="1">
              <a:off x="0" y="-7121"/>
              <a:ext cx="1550700" cy="616800"/>
            </a:xfrm>
            <a:prstGeom prst="round1Rect">
              <a:avLst>
                <a:gd name="adj" fmla="val 19965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_1">
    <p:bg>
      <p:bgPr>
        <a:solidFill>
          <a:schemeClr val="dk1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"/>
              <a:buNone/>
              <a:defRPr sz="2800" b="1">
                <a:solidFill>
                  <a:schemeClr val="accen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"/>
              <a:buNone/>
              <a:defRPr sz="2800" b="1">
                <a:solidFill>
                  <a:schemeClr val="accen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"/>
              <a:buNone/>
              <a:defRPr sz="2800" b="1">
                <a:solidFill>
                  <a:schemeClr val="accen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"/>
              <a:buNone/>
              <a:defRPr sz="2800" b="1">
                <a:solidFill>
                  <a:schemeClr val="accen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"/>
              <a:buNone/>
              <a:defRPr sz="2800" b="1">
                <a:solidFill>
                  <a:schemeClr val="accen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"/>
              <a:buNone/>
              <a:defRPr sz="2800" b="1">
                <a:solidFill>
                  <a:schemeClr val="accen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"/>
              <a:buNone/>
              <a:defRPr sz="2800" b="1">
                <a:solidFill>
                  <a:schemeClr val="accen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"/>
              <a:buNone/>
              <a:defRPr sz="2800" b="1">
                <a:solidFill>
                  <a:schemeClr val="accen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rlow Semi Condensed"/>
              <a:buNone/>
              <a:defRPr sz="2800" b="1">
                <a:solidFill>
                  <a:schemeClr val="accen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Didact Gothic"/>
              <a:buChar char="●"/>
              <a:defRPr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Didact Gothic"/>
              <a:buChar char="○"/>
              <a:defRPr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Didact Gothic"/>
              <a:buChar char="■"/>
              <a:defRPr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Didact Gothic"/>
              <a:buChar char="●"/>
              <a:defRPr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Didact Gothic"/>
              <a:buChar char="○"/>
              <a:defRPr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Didact Gothic"/>
              <a:buChar char="■"/>
              <a:defRPr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Didact Gothic"/>
              <a:buChar char="●"/>
              <a:defRPr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Didact Gothic"/>
              <a:buChar char="○"/>
              <a:defRPr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Didact Gothic"/>
              <a:buChar char="■"/>
              <a:defRPr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5" r:id="rId4"/>
    <p:sldLayoutId id="2147483658" r:id="rId5"/>
    <p:sldLayoutId id="2147483662" r:id="rId6"/>
    <p:sldLayoutId id="2147483671" r:id="rId7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8"/>
          <p:cNvSpPr txBox="1">
            <a:spLocks noGrp="1"/>
          </p:cNvSpPr>
          <p:nvPr>
            <p:ph type="ctrTitle"/>
          </p:nvPr>
        </p:nvSpPr>
        <p:spPr>
          <a:xfrm flipH="1">
            <a:off x="651053" y="2562948"/>
            <a:ext cx="6679447" cy="66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Dijkstra</a:t>
            </a:r>
            <a:endParaRPr dirty="0"/>
          </a:p>
        </p:txBody>
      </p:sp>
      <p:sp>
        <p:nvSpPr>
          <p:cNvPr id="254" name="Google Shape;254;p28"/>
          <p:cNvSpPr/>
          <p:nvPr/>
        </p:nvSpPr>
        <p:spPr>
          <a:xfrm>
            <a:off x="10676168" y="-1773746"/>
            <a:ext cx="5462555" cy="1534150"/>
          </a:xfrm>
          <a:custGeom>
            <a:avLst/>
            <a:gdLst/>
            <a:ahLst/>
            <a:cxnLst/>
            <a:rect l="l" t="t" r="r" b="b"/>
            <a:pathLst>
              <a:path w="122575" h="34425" extrusionOk="0">
                <a:moveTo>
                  <a:pt x="0" y="0"/>
                </a:moveTo>
                <a:lnTo>
                  <a:pt x="0" y="34425"/>
                </a:lnTo>
                <a:lnTo>
                  <a:pt x="79175" y="34425"/>
                </a:lnTo>
                <a:cubicBezTo>
                  <a:pt x="86541" y="34425"/>
                  <a:pt x="93606" y="31264"/>
                  <a:pt x="98813" y="25644"/>
                </a:cubicBezTo>
                <a:lnTo>
                  <a:pt x="122574" y="0"/>
                </a:lnTo>
                <a:close/>
              </a:path>
            </a:pathLst>
          </a:custGeom>
          <a:gradFill>
            <a:gsLst>
              <a:gs pos="0">
                <a:srgbClr val="2B508D">
                  <a:alpha val="88235"/>
                </a:srgbClr>
              </a:gs>
              <a:gs pos="100000">
                <a:srgbClr val="3FE9DB">
                  <a:alpha val="76862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5" name="Google Shape;255;p28"/>
          <p:cNvGrpSpPr/>
          <p:nvPr/>
        </p:nvGrpSpPr>
        <p:grpSpPr>
          <a:xfrm>
            <a:off x="4241993" y="1637396"/>
            <a:ext cx="660012" cy="676731"/>
            <a:chOff x="723299" y="1857575"/>
            <a:chExt cx="2699437" cy="2767815"/>
          </a:xfrm>
        </p:grpSpPr>
        <p:sp>
          <p:nvSpPr>
            <p:cNvPr id="256" name="Google Shape;256;p28"/>
            <p:cNvSpPr/>
            <p:nvPr/>
          </p:nvSpPr>
          <p:spPr>
            <a:xfrm>
              <a:off x="723309" y="1857590"/>
              <a:ext cx="2699400" cy="2767800"/>
            </a:xfrm>
            <a:prstGeom prst="roundRect">
              <a:avLst>
                <a:gd name="adj" fmla="val 13172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8"/>
            <p:cNvSpPr/>
            <p:nvPr/>
          </p:nvSpPr>
          <p:spPr>
            <a:xfrm rot="10800000">
              <a:off x="2709854" y="1857575"/>
              <a:ext cx="708900" cy="276780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7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8"/>
            <p:cNvSpPr/>
            <p:nvPr/>
          </p:nvSpPr>
          <p:spPr>
            <a:xfrm rot="10800000">
              <a:off x="2397036" y="1858107"/>
              <a:ext cx="1025700" cy="2343600"/>
            </a:xfrm>
            <a:prstGeom prst="round1Rect">
              <a:avLst>
                <a:gd name="adj" fmla="val 50000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7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8"/>
            <p:cNvSpPr/>
            <p:nvPr/>
          </p:nvSpPr>
          <p:spPr>
            <a:xfrm>
              <a:off x="727281" y="1857575"/>
              <a:ext cx="708900" cy="276780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7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8"/>
            <p:cNvSpPr/>
            <p:nvPr/>
          </p:nvSpPr>
          <p:spPr>
            <a:xfrm>
              <a:off x="723299" y="2281243"/>
              <a:ext cx="1025700" cy="2343600"/>
            </a:xfrm>
            <a:prstGeom prst="round1Rect">
              <a:avLst>
                <a:gd name="adj" fmla="val 50000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7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89248"/>
              </p:ext>
            </p:extLst>
          </p:nvPr>
        </p:nvGraphicFramePr>
        <p:xfrm>
          <a:off x="3428940" y="927600"/>
          <a:ext cx="2107469" cy="2133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1067"/>
                <a:gridCol w="301067"/>
                <a:gridCol w="301067"/>
                <a:gridCol w="301067"/>
                <a:gridCol w="301067"/>
                <a:gridCol w="301067"/>
                <a:gridCol w="301067"/>
              </a:tblGrid>
              <a:tr h="28985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350359" y="607106"/>
            <a:ext cx="229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Matricea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costurilor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2205" y="3296828"/>
            <a:ext cx="8113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 3</a:t>
            </a:r>
            <a:r>
              <a:rPr lang="ro-RO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Alegem un vârf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graf care nu a fost selectat (deci nu se af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 în V) și pentru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ța memorată în vectorul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la vârful 3 este finită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Vârf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277862" y="4085897"/>
            <a:ext cx="421482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787465" y="979196"/>
            <a:ext cx="23860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4, 6}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D=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925" y="1234518"/>
            <a:ext cx="2683630" cy="56041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901" y="1890668"/>
            <a:ext cx="2683630" cy="507559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7508740" y="1248372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38901" y="1890155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85994" y="1250875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965733" y="1240847"/>
            <a:ext cx="434559" cy="283662"/>
          </a:xfrm>
          <a:prstGeom prst="rect">
            <a:avLst/>
          </a:prstGeom>
          <a:solidFill>
            <a:srgbClr val="FF7C8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409826" y="1243297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936155" y="1894120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2207" y="759811"/>
            <a:ext cx="2776749" cy="2254856"/>
            <a:chOff x="302207" y="759811"/>
            <a:chExt cx="2776749" cy="2254856"/>
          </a:xfrm>
        </p:grpSpPr>
        <p:grpSp>
          <p:nvGrpSpPr>
            <p:cNvPr id="5" name="Group 4"/>
            <p:cNvGrpSpPr/>
            <p:nvPr/>
          </p:nvGrpSpPr>
          <p:grpSpPr>
            <a:xfrm>
              <a:off x="302207" y="759811"/>
              <a:ext cx="2776749" cy="2254856"/>
              <a:chOff x="301482" y="281175"/>
              <a:chExt cx="2438058" cy="213787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01482" y="281175"/>
                <a:ext cx="2438058" cy="2137870"/>
                <a:chOff x="761555" y="739290"/>
                <a:chExt cx="3352330" cy="2901396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761555" y="739290"/>
                  <a:ext cx="3352330" cy="2901396"/>
                  <a:chOff x="1372375" y="586585"/>
                  <a:chExt cx="3352330" cy="2901396"/>
                </a:xfrm>
              </p:grpSpPr>
              <p:cxnSp>
                <p:nvCxnSpPr>
                  <p:cNvPr id="19" name="Straight Arrow Connector 18"/>
                  <p:cNvCxnSpPr>
                    <a:stCxn id="22" idx="2"/>
                    <a:endCxn id="25" idx="5"/>
                  </p:cNvCxnSpPr>
                  <p:nvPr/>
                </p:nvCxnSpPr>
                <p:spPr>
                  <a:xfrm flipH="1" flipV="1">
                    <a:off x="1899037" y="1283022"/>
                    <a:ext cx="2367552" cy="1517787"/>
                  </a:xfrm>
                  <a:prstGeom prst="straightConnector1">
                    <a:avLst/>
                  </a:prstGeom>
                  <a:ln w="28575"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>
                    <a:stCxn id="23" idx="0"/>
                  </p:cNvCxnSpPr>
                  <p:nvPr/>
                </p:nvCxnSpPr>
                <p:spPr>
                  <a:xfrm flipV="1">
                    <a:off x="2914474" y="1044700"/>
                    <a:ext cx="206829" cy="1985166"/>
                  </a:xfrm>
                  <a:prstGeom prst="straightConnector1">
                    <a:avLst/>
                  </a:prstGeom>
                  <a:ln w="12700">
                    <a:solidFill>
                      <a:srgbClr val="00206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Oval 20"/>
                  <p:cNvSpPr/>
                  <p:nvPr/>
                </p:nvSpPr>
                <p:spPr>
                  <a:xfrm>
                    <a:off x="4266590" y="119740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4266589" y="2571751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685416" y="3029866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1372375" y="2389377"/>
                    <a:ext cx="458116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1508011" y="891996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26" name="Straight Arrow Connector 25"/>
                  <p:cNvCxnSpPr>
                    <a:stCxn id="21" idx="4"/>
                    <a:endCxn id="22" idx="0"/>
                  </p:cNvCxnSpPr>
                  <p:nvPr/>
                </p:nvCxnSpPr>
                <p:spPr>
                  <a:xfrm flipH="1">
                    <a:off x="4495647" y="1655521"/>
                    <a:ext cx="1" cy="916230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>
                    <a:stCxn id="22" idx="3"/>
                    <a:endCxn id="23" idx="6"/>
                  </p:cNvCxnSpPr>
                  <p:nvPr/>
                </p:nvCxnSpPr>
                <p:spPr>
                  <a:xfrm flipH="1">
                    <a:off x="3143531" y="2962777"/>
                    <a:ext cx="1190147" cy="296147"/>
                  </a:xfrm>
                  <a:prstGeom prst="straightConnector1">
                    <a:avLst/>
                  </a:prstGeom>
                  <a:ln w="28575"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/>
                  <p:cNvCxnSpPr>
                    <a:endCxn id="24" idx="7"/>
                  </p:cNvCxnSpPr>
                  <p:nvPr/>
                </p:nvCxnSpPr>
                <p:spPr>
                  <a:xfrm flipH="1">
                    <a:off x="1763400" y="947942"/>
                    <a:ext cx="1203114" cy="150852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>
                    <a:stCxn id="23" idx="1"/>
                    <a:endCxn id="25" idx="4"/>
                  </p:cNvCxnSpPr>
                  <p:nvPr/>
                </p:nvCxnSpPr>
                <p:spPr>
                  <a:xfrm flipH="1" flipV="1">
                    <a:off x="1737069" y="1350111"/>
                    <a:ext cx="1015436" cy="1746844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Arrow Connector 29"/>
                  <p:cNvCxnSpPr>
                    <a:stCxn id="24" idx="6"/>
                    <a:endCxn id="21" idx="3"/>
                  </p:cNvCxnSpPr>
                  <p:nvPr/>
                </p:nvCxnSpPr>
                <p:spPr>
                  <a:xfrm flipV="1">
                    <a:off x="1830491" y="1588432"/>
                    <a:ext cx="2503188" cy="103000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Oval 30"/>
                  <p:cNvSpPr/>
                  <p:nvPr/>
                </p:nvSpPr>
                <p:spPr>
                  <a:xfrm>
                    <a:off x="2892244" y="586585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2" name="Straight Arrow Connector 31"/>
                  <p:cNvCxnSpPr>
                    <a:stCxn id="31" idx="5"/>
                  </p:cNvCxnSpPr>
                  <p:nvPr/>
                </p:nvCxnSpPr>
                <p:spPr>
                  <a:xfrm>
                    <a:off x="3283270" y="977611"/>
                    <a:ext cx="983319" cy="44885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>
                    <a:endCxn id="31" idx="2"/>
                  </p:cNvCxnSpPr>
                  <p:nvPr/>
                </p:nvCxnSpPr>
                <p:spPr>
                  <a:xfrm flipV="1">
                    <a:off x="1966125" y="815643"/>
                    <a:ext cx="926119" cy="305410"/>
                  </a:xfrm>
                  <a:prstGeom prst="straightConnector1">
                    <a:avLst/>
                  </a:prstGeom>
                  <a:ln w="28575"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Rectangle 9"/>
                <p:cNvSpPr/>
                <p:nvPr/>
              </p:nvSpPr>
              <p:spPr>
                <a:xfrm>
                  <a:off x="1767668" y="2755875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212490" y="2237428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600136" y="976755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967104" y="1147988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774643" y="2117411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981562" y="3149720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934766" y="1864072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2921157" y="2428994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2295594" y="1551231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</a:p>
              </p:txBody>
            </p:sp>
          </p:grpSp>
          <p:cxnSp>
            <p:nvCxnSpPr>
              <p:cNvPr id="7" name="Straight Arrow Connector 6"/>
              <p:cNvCxnSpPr>
                <a:stCxn id="23" idx="2"/>
                <a:endCxn id="24" idx="5"/>
              </p:cNvCxnSpPr>
              <p:nvPr/>
            </p:nvCxnSpPr>
            <p:spPr>
              <a:xfrm flipH="1" flipV="1">
                <a:off x="585865" y="1897672"/>
                <a:ext cx="670556" cy="352594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>
                <a:off x="811084" y="2005769"/>
                <a:ext cx="222116" cy="16878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7" name="Oval 46"/>
            <p:cNvSpPr/>
            <p:nvPr/>
          </p:nvSpPr>
          <p:spPr>
            <a:xfrm>
              <a:off x="2691822" y="2286748"/>
              <a:ext cx="379459" cy="356030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1388547" y="2658637"/>
              <a:ext cx="379459" cy="356030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415750" y="988505"/>
              <a:ext cx="379459" cy="356030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3" name="Rectangle 82"/>
          <p:cNvSpPr/>
          <p:nvPr/>
        </p:nvSpPr>
        <p:spPr>
          <a:xfrm>
            <a:off x="7965733" y="1243297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300949" y="2147097"/>
            <a:ext cx="379459" cy="356030"/>
          </a:xfrm>
          <a:prstGeom prst="ellipse">
            <a:avLst/>
          </a:prstGeom>
          <a:solidFill>
            <a:srgbClr val="FF7C8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4" grpId="0" animBg="1"/>
      <p:bldP spid="83" grpId="0" animBg="1"/>
      <p:bldP spid="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7" y="726281"/>
            <a:ext cx="541496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Dacă selectăm vârful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drumurile către celelalte vârfuri se pot optimiza deoarece se poate obține un drum de cost mai mic care trece prin vârful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fiecare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v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â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care nu a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selectat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verific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dac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distan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[x]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mai mare decât distanța până la vârful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[5]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la care se adaugă costul arcului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În situația în care se întâmplă acest lucru 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[x]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modifică iar vârful care îl precede pe x pe drumul de la 3 la x va fi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o-RO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[5]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cost(5,1)=6+∞=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∞</a:t>
            </a:r>
            <a:r>
              <a:rPr lang="ro-RO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[5]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cost(5,2)=6+3=9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D[2]=9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T[2]=5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(drumul 3,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4, 5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are costul mai mic decât drumul (3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71027" y="1241338"/>
            <a:ext cx="308977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6, 5}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57869" y="1545958"/>
          <a:ext cx="2702928" cy="548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0488"/>
                <a:gridCol w="450488"/>
                <a:gridCol w="450488"/>
                <a:gridCol w="450488"/>
                <a:gridCol w="450488"/>
                <a:gridCol w="450488"/>
              </a:tblGrid>
              <a:tr h="29062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508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250435" y="2171580"/>
          <a:ext cx="2710362" cy="58458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51727"/>
                <a:gridCol w="451727"/>
                <a:gridCol w="451727"/>
                <a:gridCol w="451727"/>
                <a:gridCol w="451727"/>
                <a:gridCol w="45172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8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279358" y="1564481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72214" y="2188897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77" y="1564480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26237" y="1545173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73157" y="1560334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82119" y="2188896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178100" y="2772247"/>
            <a:ext cx="2782696" cy="2254856"/>
            <a:chOff x="296260" y="281175"/>
            <a:chExt cx="2443280" cy="2137870"/>
          </a:xfrm>
        </p:grpSpPr>
        <p:grpSp>
          <p:nvGrpSpPr>
            <p:cNvPr id="17" name="Group 16"/>
            <p:cNvGrpSpPr/>
            <p:nvPr/>
          </p:nvGrpSpPr>
          <p:grpSpPr>
            <a:xfrm>
              <a:off x="296260" y="281175"/>
              <a:ext cx="2443280" cy="2137870"/>
              <a:chOff x="754375" y="739290"/>
              <a:chExt cx="3359510" cy="2901396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754375" y="739290"/>
                <a:ext cx="3359510" cy="2901396"/>
                <a:chOff x="1365195" y="586585"/>
                <a:chExt cx="3359510" cy="2901396"/>
              </a:xfrm>
            </p:grpSpPr>
            <p:cxnSp>
              <p:nvCxnSpPr>
                <p:cNvPr id="30" name="Straight Arrow Connector 29"/>
                <p:cNvCxnSpPr>
                  <a:stCxn id="33" idx="2"/>
                  <a:endCxn id="36" idx="5"/>
                </p:cNvCxnSpPr>
                <p:nvPr/>
              </p:nvCxnSpPr>
              <p:spPr>
                <a:xfrm flipH="1" flipV="1">
                  <a:off x="1899037" y="1283022"/>
                  <a:ext cx="2367552" cy="1517787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stCxn id="34" idx="0"/>
                </p:cNvCxnSpPr>
                <p:nvPr/>
              </p:nvCxnSpPr>
              <p:spPr>
                <a:xfrm flipV="1">
                  <a:off x="2914474" y="1044700"/>
                  <a:ext cx="206829" cy="1985166"/>
                </a:xfrm>
                <a:prstGeom prst="straightConnector1">
                  <a:avLst/>
                </a:prstGeom>
                <a:ln w="12700">
                  <a:solidFill>
                    <a:srgbClr val="00206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4266590" y="1197406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4266589" y="2571751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2685416" y="3029866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1365195" y="2419046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1508011" y="891996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7" name="Straight Arrow Connector 36"/>
                <p:cNvCxnSpPr>
                  <a:stCxn id="32" idx="4"/>
                  <a:endCxn id="33" idx="0"/>
                </p:cNvCxnSpPr>
                <p:nvPr/>
              </p:nvCxnSpPr>
              <p:spPr>
                <a:xfrm flipH="1">
                  <a:off x="4495647" y="1655521"/>
                  <a:ext cx="1" cy="916230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>
                  <a:stCxn id="33" idx="3"/>
                  <a:endCxn id="34" idx="6"/>
                </p:cNvCxnSpPr>
                <p:nvPr/>
              </p:nvCxnSpPr>
              <p:spPr>
                <a:xfrm flipH="1">
                  <a:off x="3143531" y="2962777"/>
                  <a:ext cx="1190147" cy="296147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>
                  <a:endCxn id="35" idx="7"/>
                </p:cNvCxnSpPr>
                <p:nvPr/>
              </p:nvCxnSpPr>
              <p:spPr>
                <a:xfrm flipH="1">
                  <a:off x="1756221" y="977612"/>
                  <a:ext cx="1203113" cy="1508523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/>
                <p:cNvCxnSpPr>
                  <a:stCxn id="34" idx="1"/>
                  <a:endCxn id="36" idx="4"/>
                </p:cNvCxnSpPr>
                <p:nvPr/>
              </p:nvCxnSpPr>
              <p:spPr>
                <a:xfrm flipH="1" flipV="1">
                  <a:off x="1737069" y="1350111"/>
                  <a:ext cx="1015436" cy="1746844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>
                  <a:stCxn id="35" idx="6"/>
                  <a:endCxn id="32" idx="3"/>
                </p:cNvCxnSpPr>
                <p:nvPr/>
              </p:nvCxnSpPr>
              <p:spPr>
                <a:xfrm flipV="1">
                  <a:off x="1823310" y="1588432"/>
                  <a:ext cx="2510369" cy="1059672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Oval 41"/>
                <p:cNvSpPr/>
                <p:nvPr/>
              </p:nvSpPr>
              <p:spPr>
                <a:xfrm>
                  <a:off x="2892244" y="586585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3" name="Straight Arrow Connector 42"/>
                <p:cNvCxnSpPr>
                  <a:stCxn id="42" idx="5"/>
                </p:cNvCxnSpPr>
                <p:nvPr/>
              </p:nvCxnSpPr>
              <p:spPr>
                <a:xfrm>
                  <a:off x="3283270" y="977611"/>
                  <a:ext cx="983319" cy="448852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>
                  <a:endCxn id="42" idx="2"/>
                </p:cNvCxnSpPr>
                <p:nvPr/>
              </p:nvCxnSpPr>
              <p:spPr>
                <a:xfrm flipV="1">
                  <a:off x="1966125" y="815643"/>
                  <a:ext cx="926119" cy="305410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Rectangle 20"/>
              <p:cNvSpPr/>
              <p:nvPr/>
            </p:nvSpPr>
            <p:spPr>
              <a:xfrm>
                <a:off x="1767668" y="2755875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212490" y="2237428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600136" y="976755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967104" y="1147988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774643" y="2117411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981562" y="3149720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934766" y="1864072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921157" y="2428994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295594" y="1551231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cxnSp>
          <p:nvCxnSpPr>
            <p:cNvPr id="18" name="Straight Arrow Connector 17"/>
            <p:cNvCxnSpPr>
              <a:stCxn id="34" idx="2"/>
              <a:endCxn id="35" idx="5"/>
            </p:cNvCxnSpPr>
            <p:nvPr/>
          </p:nvCxnSpPr>
          <p:spPr>
            <a:xfrm flipH="1" flipV="1">
              <a:off x="580643" y="1919533"/>
              <a:ext cx="675778" cy="33073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811084" y="2005769"/>
              <a:ext cx="222116" cy="16878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6724425" y="1560334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24425" y="2185063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8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359906"/>
              </p:ext>
            </p:extLst>
          </p:nvPr>
        </p:nvGraphicFramePr>
        <p:xfrm>
          <a:off x="3428940" y="927600"/>
          <a:ext cx="2107469" cy="2133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1067"/>
                <a:gridCol w="301067"/>
                <a:gridCol w="301067"/>
                <a:gridCol w="301067"/>
                <a:gridCol w="301067"/>
                <a:gridCol w="301067"/>
                <a:gridCol w="301067"/>
              </a:tblGrid>
              <a:tr h="28985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02207" y="759811"/>
            <a:ext cx="2776749" cy="2254856"/>
            <a:chOff x="301482" y="281175"/>
            <a:chExt cx="2438058" cy="2137870"/>
          </a:xfrm>
        </p:grpSpPr>
        <p:grpSp>
          <p:nvGrpSpPr>
            <p:cNvPr id="6" name="Group 5"/>
            <p:cNvGrpSpPr/>
            <p:nvPr/>
          </p:nvGrpSpPr>
          <p:grpSpPr>
            <a:xfrm>
              <a:off x="301482" y="281175"/>
              <a:ext cx="2438058" cy="2137870"/>
              <a:chOff x="761555" y="739290"/>
              <a:chExt cx="3352330" cy="290139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761555" y="739290"/>
                <a:ext cx="3352330" cy="2901396"/>
                <a:chOff x="1372375" y="586585"/>
                <a:chExt cx="3352330" cy="2901396"/>
              </a:xfrm>
            </p:grpSpPr>
            <p:cxnSp>
              <p:nvCxnSpPr>
                <p:cNvPr id="19" name="Straight Arrow Connector 18"/>
                <p:cNvCxnSpPr>
                  <a:stCxn id="22" idx="2"/>
                  <a:endCxn id="25" idx="5"/>
                </p:cNvCxnSpPr>
                <p:nvPr/>
              </p:nvCxnSpPr>
              <p:spPr>
                <a:xfrm flipH="1" flipV="1">
                  <a:off x="1899037" y="1283022"/>
                  <a:ext cx="2367552" cy="1517787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23" idx="0"/>
                </p:cNvCxnSpPr>
                <p:nvPr/>
              </p:nvCxnSpPr>
              <p:spPr>
                <a:xfrm flipV="1">
                  <a:off x="2914474" y="1044700"/>
                  <a:ext cx="206829" cy="1985166"/>
                </a:xfrm>
                <a:prstGeom prst="straightConnector1">
                  <a:avLst/>
                </a:prstGeom>
                <a:ln w="12700">
                  <a:solidFill>
                    <a:srgbClr val="00206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1" name="Oval 20"/>
                <p:cNvSpPr/>
                <p:nvPr/>
              </p:nvSpPr>
              <p:spPr>
                <a:xfrm>
                  <a:off x="4266590" y="1197406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4266589" y="2571751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2685416" y="3029866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1372375" y="2389377"/>
                  <a:ext cx="458116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1508011" y="891996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6" name="Straight Arrow Connector 25"/>
                <p:cNvCxnSpPr>
                  <a:stCxn id="21" idx="4"/>
                  <a:endCxn id="22" idx="0"/>
                </p:cNvCxnSpPr>
                <p:nvPr/>
              </p:nvCxnSpPr>
              <p:spPr>
                <a:xfrm flipH="1">
                  <a:off x="4495647" y="1655521"/>
                  <a:ext cx="1" cy="916230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>
                  <a:stCxn id="22" idx="3"/>
                  <a:endCxn id="23" idx="6"/>
                </p:cNvCxnSpPr>
                <p:nvPr/>
              </p:nvCxnSpPr>
              <p:spPr>
                <a:xfrm flipH="1">
                  <a:off x="3143531" y="2962777"/>
                  <a:ext cx="1190147" cy="296147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>
                  <a:endCxn id="24" idx="7"/>
                </p:cNvCxnSpPr>
                <p:nvPr/>
              </p:nvCxnSpPr>
              <p:spPr>
                <a:xfrm flipH="1">
                  <a:off x="1763400" y="947942"/>
                  <a:ext cx="1203114" cy="1508522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23" idx="1"/>
                  <a:endCxn id="25" idx="4"/>
                </p:cNvCxnSpPr>
                <p:nvPr/>
              </p:nvCxnSpPr>
              <p:spPr>
                <a:xfrm flipH="1" flipV="1">
                  <a:off x="1737069" y="1350111"/>
                  <a:ext cx="1015436" cy="1746844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>
                  <a:stCxn id="24" idx="6"/>
                  <a:endCxn id="21" idx="3"/>
                </p:cNvCxnSpPr>
                <p:nvPr/>
              </p:nvCxnSpPr>
              <p:spPr>
                <a:xfrm flipV="1">
                  <a:off x="1830491" y="1588432"/>
                  <a:ext cx="2503188" cy="1030002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1" name="Oval 30"/>
                <p:cNvSpPr/>
                <p:nvPr/>
              </p:nvSpPr>
              <p:spPr>
                <a:xfrm>
                  <a:off x="2892244" y="586585"/>
                  <a:ext cx="458115" cy="458115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2" name="Straight Arrow Connector 31"/>
                <p:cNvCxnSpPr>
                  <a:stCxn id="31" idx="5"/>
                </p:cNvCxnSpPr>
                <p:nvPr/>
              </p:nvCxnSpPr>
              <p:spPr>
                <a:xfrm>
                  <a:off x="3283270" y="977611"/>
                  <a:ext cx="983319" cy="448852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endCxn id="31" idx="2"/>
                </p:cNvCxnSpPr>
                <p:nvPr/>
              </p:nvCxnSpPr>
              <p:spPr>
                <a:xfrm flipV="1">
                  <a:off x="1966125" y="815643"/>
                  <a:ext cx="926119" cy="305410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Rectangle 9"/>
              <p:cNvSpPr/>
              <p:nvPr/>
            </p:nvSpPr>
            <p:spPr>
              <a:xfrm>
                <a:off x="1767668" y="2755875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212490" y="2237428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600136" y="976755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967104" y="1147988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74643" y="2117411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981562" y="3149720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934766" y="1864072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921157" y="2428994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295594" y="1551231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cxnSp>
          <p:nvCxnSpPr>
            <p:cNvPr id="7" name="Straight Arrow Connector 6"/>
            <p:cNvCxnSpPr>
              <a:stCxn id="23" idx="2"/>
              <a:endCxn id="24" idx="5"/>
            </p:cNvCxnSpPr>
            <p:nvPr/>
          </p:nvCxnSpPr>
          <p:spPr>
            <a:xfrm flipH="1" flipV="1">
              <a:off x="585865" y="1897672"/>
              <a:ext cx="670556" cy="35259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811084" y="2005769"/>
              <a:ext cx="222116" cy="16878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350359" y="607106"/>
            <a:ext cx="229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Matricea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costurilor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2205" y="3296828"/>
            <a:ext cx="8113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 4</a:t>
            </a:r>
            <a:r>
              <a:rPr lang="ro-RO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Alegem un vârf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graf care nu a fost selectat (deci nu se af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 în V) și pentru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ța memorată în vectorul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la vârful 3 este finită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Vârf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928690" y="4063038"/>
            <a:ext cx="421482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787465" y="979196"/>
            <a:ext cx="23860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4, 6, 5}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D=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925" y="1234518"/>
            <a:ext cx="2683630" cy="56041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901" y="1890668"/>
            <a:ext cx="2683630" cy="507559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7508740" y="1248372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38901" y="1890155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76459" y="1265281"/>
            <a:ext cx="434559" cy="283662"/>
          </a:xfrm>
          <a:prstGeom prst="rect">
            <a:avLst/>
          </a:prstGeom>
          <a:solidFill>
            <a:srgbClr val="FF7C8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962368" y="1248372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409826" y="1243297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936155" y="1894120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30087" y="1250875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582089" y="1887239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173554" y="1255451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1553927" y="747894"/>
            <a:ext cx="379459" cy="356030"/>
          </a:xfrm>
          <a:prstGeom prst="ellipse">
            <a:avLst/>
          </a:prstGeom>
          <a:solidFill>
            <a:srgbClr val="FF7C8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9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9" grpId="0" animBg="1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7" y="726281"/>
            <a:ext cx="54149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Dacă selectăm vârful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drumurile către celelalte vârfuri se pot optimiza deoarece se poate obține un drum de cost mai mic care trece prin vârful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fiecare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v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â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care nu a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selectat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verific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dac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distan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[x]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mai mare decât distanța până la vârful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la care se adaugă costul arcului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În situația în care se întâmplă acest lucru 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[x]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modifică iar vârful care îl precede pe x pe drumul de la 3 la x va fi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o-RO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cost(1,2)=7+3=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5" name="Rectangle 4"/>
          <p:cNvSpPr/>
          <p:nvPr/>
        </p:nvSpPr>
        <p:spPr>
          <a:xfrm>
            <a:off x="5871027" y="1241338"/>
            <a:ext cx="308977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6, 5, 1}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57869" y="1545958"/>
          <a:ext cx="2702928" cy="548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0488"/>
                <a:gridCol w="450488"/>
                <a:gridCol w="450488"/>
                <a:gridCol w="450488"/>
                <a:gridCol w="450488"/>
                <a:gridCol w="450488"/>
              </a:tblGrid>
              <a:tr h="29062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508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250435" y="2171580"/>
          <a:ext cx="2710362" cy="58458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51727"/>
                <a:gridCol w="451727"/>
                <a:gridCol w="451727"/>
                <a:gridCol w="451727"/>
                <a:gridCol w="451727"/>
                <a:gridCol w="45172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8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279358" y="1564481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72214" y="2188897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77" y="1564480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26237" y="1545173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73157" y="1560334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82119" y="2188896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24425" y="1560334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24425" y="2185063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184047" y="2805584"/>
            <a:ext cx="2776749" cy="2254856"/>
            <a:chOff x="301482" y="281175"/>
            <a:chExt cx="2438058" cy="2137870"/>
          </a:xfrm>
        </p:grpSpPr>
        <p:grpSp>
          <p:nvGrpSpPr>
            <p:cNvPr id="48" name="Group 47"/>
            <p:cNvGrpSpPr/>
            <p:nvPr/>
          </p:nvGrpSpPr>
          <p:grpSpPr>
            <a:xfrm>
              <a:off x="301482" y="281175"/>
              <a:ext cx="2438058" cy="2137870"/>
              <a:chOff x="761555" y="739290"/>
              <a:chExt cx="3352330" cy="2901396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761555" y="739290"/>
                <a:ext cx="3352330" cy="2901396"/>
                <a:chOff x="1372375" y="586585"/>
                <a:chExt cx="3352330" cy="2901396"/>
              </a:xfrm>
            </p:grpSpPr>
            <p:cxnSp>
              <p:nvCxnSpPr>
                <p:cNvPr id="61" name="Straight Arrow Connector 60"/>
                <p:cNvCxnSpPr>
                  <a:stCxn id="64" idx="2"/>
                  <a:endCxn id="67" idx="5"/>
                </p:cNvCxnSpPr>
                <p:nvPr/>
              </p:nvCxnSpPr>
              <p:spPr>
                <a:xfrm flipH="1" flipV="1">
                  <a:off x="1899037" y="1283022"/>
                  <a:ext cx="2367552" cy="1517787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>
                  <a:stCxn id="65" idx="0"/>
                </p:cNvCxnSpPr>
                <p:nvPr/>
              </p:nvCxnSpPr>
              <p:spPr>
                <a:xfrm flipV="1">
                  <a:off x="2914474" y="1044700"/>
                  <a:ext cx="206829" cy="1985166"/>
                </a:xfrm>
                <a:prstGeom prst="straightConnector1">
                  <a:avLst/>
                </a:prstGeom>
                <a:ln w="12700">
                  <a:solidFill>
                    <a:srgbClr val="00206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3" name="Oval 62"/>
                <p:cNvSpPr/>
                <p:nvPr/>
              </p:nvSpPr>
              <p:spPr>
                <a:xfrm>
                  <a:off x="4266590" y="1197406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4266589" y="2571751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2685416" y="3029866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1372375" y="2389377"/>
                  <a:ext cx="458116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1508011" y="891996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8" name="Straight Arrow Connector 67"/>
                <p:cNvCxnSpPr>
                  <a:stCxn id="63" idx="4"/>
                  <a:endCxn id="64" idx="0"/>
                </p:cNvCxnSpPr>
                <p:nvPr/>
              </p:nvCxnSpPr>
              <p:spPr>
                <a:xfrm flipH="1">
                  <a:off x="4495647" y="1655521"/>
                  <a:ext cx="1" cy="916230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>
                  <a:stCxn id="64" idx="3"/>
                  <a:endCxn id="65" idx="6"/>
                </p:cNvCxnSpPr>
                <p:nvPr/>
              </p:nvCxnSpPr>
              <p:spPr>
                <a:xfrm flipH="1">
                  <a:off x="3143531" y="2962777"/>
                  <a:ext cx="1190147" cy="296147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>
                  <a:endCxn id="66" idx="7"/>
                </p:cNvCxnSpPr>
                <p:nvPr/>
              </p:nvCxnSpPr>
              <p:spPr>
                <a:xfrm flipH="1">
                  <a:off x="1763400" y="947942"/>
                  <a:ext cx="1203114" cy="1508522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>
                  <a:stCxn id="65" idx="1"/>
                  <a:endCxn id="67" idx="4"/>
                </p:cNvCxnSpPr>
                <p:nvPr/>
              </p:nvCxnSpPr>
              <p:spPr>
                <a:xfrm flipH="1" flipV="1">
                  <a:off x="1737069" y="1350111"/>
                  <a:ext cx="1015436" cy="1746844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>
                  <a:stCxn id="66" idx="6"/>
                  <a:endCxn id="63" idx="3"/>
                </p:cNvCxnSpPr>
                <p:nvPr/>
              </p:nvCxnSpPr>
              <p:spPr>
                <a:xfrm flipV="1">
                  <a:off x="1830491" y="1588432"/>
                  <a:ext cx="2503188" cy="1030002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3" name="Oval 72"/>
                <p:cNvSpPr/>
                <p:nvPr/>
              </p:nvSpPr>
              <p:spPr>
                <a:xfrm>
                  <a:off x="2892244" y="586585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4" name="Straight Arrow Connector 73"/>
                <p:cNvCxnSpPr>
                  <a:stCxn id="73" idx="5"/>
                </p:cNvCxnSpPr>
                <p:nvPr/>
              </p:nvCxnSpPr>
              <p:spPr>
                <a:xfrm>
                  <a:off x="3283270" y="977611"/>
                  <a:ext cx="983319" cy="448852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>
                  <a:endCxn id="73" idx="2"/>
                </p:cNvCxnSpPr>
                <p:nvPr/>
              </p:nvCxnSpPr>
              <p:spPr>
                <a:xfrm flipV="1">
                  <a:off x="1966125" y="815643"/>
                  <a:ext cx="926119" cy="305410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Rectangle 51"/>
              <p:cNvSpPr/>
              <p:nvPr/>
            </p:nvSpPr>
            <p:spPr>
              <a:xfrm>
                <a:off x="1767668" y="2755875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212490" y="2237428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600136" y="976755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967104" y="1147988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774643" y="2117411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981562" y="3149720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934766" y="1864072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921157" y="2428994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95594" y="1551231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cxnSp>
          <p:nvCxnSpPr>
            <p:cNvPr id="49" name="Straight Arrow Connector 48"/>
            <p:cNvCxnSpPr>
              <a:stCxn id="65" idx="2"/>
              <a:endCxn id="66" idx="5"/>
            </p:cNvCxnSpPr>
            <p:nvPr/>
          </p:nvCxnSpPr>
          <p:spPr>
            <a:xfrm flipH="1" flipV="1">
              <a:off x="585865" y="1897672"/>
              <a:ext cx="670556" cy="35259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811084" y="2005769"/>
              <a:ext cx="222116" cy="16878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313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076" y="237477"/>
            <a:ext cx="5414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și ultimul vârf neselectat, vârful 2</a:t>
            </a:r>
          </a:p>
          <a:p>
            <a:pPr algn="just"/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acest moment avem costurile minime memorate în vectorul D.</a:t>
            </a:r>
          </a:p>
          <a:p>
            <a:pPr algn="just"/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Drumurile minime pot fi reconstituite folosind vectorul T astfel:</a:t>
            </a:r>
          </a:p>
          <a:p>
            <a:pPr algn="just"/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Drumul minim dintre vârful 3 și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Vârful 1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are costul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și este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(predecesorul lui 1 este 6, iar predecesorul lui 6 este 3)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Vârful 2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are costul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și este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3, 4, 5, 2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predecesorul lui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predecesorul lui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predecesorul lui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Vârful 4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are costul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și este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3, 4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Vârful 5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are costul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și este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3, 4, 5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(predecesorul lui 5 este 4, predecesorul lui 4 este 3)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Vârful 6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are costul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și este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3, 6</a:t>
            </a:r>
          </a:p>
          <a:p>
            <a:pPr algn="just"/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71027" y="1241338"/>
            <a:ext cx="308977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6, 5, 1}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57869" y="1545958"/>
          <a:ext cx="2702928" cy="548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0488"/>
                <a:gridCol w="450488"/>
                <a:gridCol w="450488"/>
                <a:gridCol w="450488"/>
                <a:gridCol w="450488"/>
                <a:gridCol w="450488"/>
              </a:tblGrid>
              <a:tr h="29062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508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250435" y="2171580"/>
          <a:ext cx="2710362" cy="58458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51727"/>
                <a:gridCol w="451727"/>
                <a:gridCol w="451727"/>
                <a:gridCol w="451727"/>
                <a:gridCol w="451727"/>
                <a:gridCol w="45172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8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279358" y="1564481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72214" y="2188897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77" y="1564480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26237" y="1545173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73157" y="1560334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82119" y="2188896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24425" y="1560334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24425" y="2185063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184047" y="2805584"/>
            <a:ext cx="2776749" cy="2254856"/>
            <a:chOff x="301482" y="281175"/>
            <a:chExt cx="2438058" cy="2137870"/>
          </a:xfrm>
        </p:grpSpPr>
        <p:grpSp>
          <p:nvGrpSpPr>
            <p:cNvPr id="48" name="Group 47"/>
            <p:cNvGrpSpPr/>
            <p:nvPr/>
          </p:nvGrpSpPr>
          <p:grpSpPr>
            <a:xfrm>
              <a:off x="301482" y="281175"/>
              <a:ext cx="2438058" cy="2137870"/>
              <a:chOff x="761555" y="739290"/>
              <a:chExt cx="3352330" cy="2901396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761555" y="739290"/>
                <a:ext cx="3352330" cy="2901396"/>
                <a:chOff x="1372375" y="586585"/>
                <a:chExt cx="3352330" cy="2901396"/>
              </a:xfrm>
            </p:grpSpPr>
            <p:cxnSp>
              <p:nvCxnSpPr>
                <p:cNvPr id="61" name="Straight Arrow Connector 60"/>
                <p:cNvCxnSpPr>
                  <a:stCxn id="64" idx="2"/>
                  <a:endCxn id="67" idx="5"/>
                </p:cNvCxnSpPr>
                <p:nvPr/>
              </p:nvCxnSpPr>
              <p:spPr>
                <a:xfrm flipH="1" flipV="1">
                  <a:off x="1899037" y="1283022"/>
                  <a:ext cx="2367552" cy="1517787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>
                  <a:stCxn id="65" idx="0"/>
                </p:cNvCxnSpPr>
                <p:nvPr/>
              </p:nvCxnSpPr>
              <p:spPr>
                <a:xfrm flipV="1">
                  <a:off x="2914474" y="1044700"/>
                  <a:ext cx="206829" cy="1985166"/>
                </a:xfrm>
                <a:prstGeom prst="straightConnector1">
                  <a:avLst/>
                </a:prstGeom>
                <a:ln w="12700">
                  <a:solidFill>
                    <a:srgbClr val="00206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3" name="Oval 62"/>
                <p:cNvSpPr/>
                <p:nvPr/>
              </p:nvSpPr>
              <p:spPr>
                <a:xfrm>
                  <a:off x="4266590" y="1197406"/>
                  <a:ext cx="458115" cy="458115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4266589" y="2571751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2685416" y="3029866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1372375" y="2389377"/>
                  <a:ext cx="458116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1508011" y="891996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8" name="Straight Arrow Connector 67"/>
                <p:cNvCxnSpPr>
                  <a:stCxn id="63" idx="4"/>
                  <a:endCxn id="64" idx="0"/>
                </p:cNvCxnSpPr>
                <p:nvPr/>
              </p:nvCxnSpPr>
              <p:spPr>
                <a:xfrm flipH="1">
                  <a:off x="4495647" y="1655521"/>
                  <a:ext cx="1" cy="916230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>
                  <a:stCxn id="64" idx="3"/>
                  <a:endCxn id="65" idx="6"/>
                </p:cNvCxnSpPr>
                <p:nvPr/>
              </p:nvCxnSpPr>
              <p:spPr>
                <a:xfrm flipH="1">
                  <a:off x="3143531" y="2962777"/>
                  <a:ext cx="1190147" cy="296147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>
                  <a:endCxn id="66" idx="7"/>
                </p:cNvCxnSpPr>
                <p:nvPr/>
              </p:nvCxnSpPr>
              <p:spPr>
                <a:xfrm flipH="1">
                  <a:off x="1763400" y="947942"/>
                  <a:ext cx="1203114" cy="1508522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>
                  <a:stCxn id="65" idx="1"/>
                  <a:endCxn id="67" idx="4"/>
                </p:cNvCxnSpPr>
                <p:nvPr/>
              </p:nvCxnSpPr>
              <p:spPr>
                <a:xfrm flipH="1" flipV="1">
                  <a:off x="1737069" y="1350111"/>
                  <a:ext cx="1015436" cy="1746844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>
                  <a:stCxn id="66" idx="6"/>
                  <a:endCxn id="63" idx="3"/>
                </p:cNvCxnSpPr>
                <p:nvPr/>
              </p:nvCxnSpPr>
              <p:spPr>
                <a:xfrm flipV="1">
                  <a:off x="1830491" y="1588432"/>
                  <a:ext cx="2503188" cy="1030002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3" name="Oval 72"/>
                <p:cNvSpPr/>
                <p:nvPr/>
              </p:nvSpPr>
              <p:spPr>
                <a:xfrm>
                  <a:off x="2892244" y="586585"/>
                  <a:ext cx="458115" cy="458115"/>
                </a:xfrm>
                <a:prstGeom prst="ellipse">
                  <a:avLst/>
                </a:prstGeom>
                <a:solidFill>
                  <a:srgbClr val="FF7C80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4" name="Straight Arrow Connector 73"/>
                <p:cNvCxnSpPr>
                  <a:stCxn id="73" idx="5"/>
                </p:cNvCxnSpPr>
                <p:nvPr/>
              </p:nvCxnSpPr>
              <p:spPr>
                <a:xfrm>
                  <a:off x="3283270" y="977611"/>
                  <a:ext cx="983319" cy="448852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>
                  <a:endCxn id="73" idx="2"/>
                </p:cNvCxnSpPr>
                <p:nvPr/>
              </p:nvCxnSpPr>
              <p:spPr>
                <a:xfrm flipV="1">
                  <a:off x="1966125" y="815643"/>
                  <a:ext cx="926119" cy="305410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Rectangle 51"/>
              <p:cNvSpPr/>
              <p:nvPr/>
            </p:nvSpPr>
            <p:spPr>
              <a:xfrm>
                <a:off x="1767668" y="2755875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212490" y="2237428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600136" y="976755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967104" y="1147988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774643" y="2117411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981562" y="3149720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934766" y="1864072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921157" y="2428994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95594" y="1551231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cxnSp>
          <p:nvCxnSpPr>
            <p:cNvPr id="49" name="Straight Arrow Connector 48"/>
            <p:cNvCxnSpPr>
              <a:stCxn id="65" idx="2"/>
              <a:endCxn id="66" idx="5"/>
            </p:cNvCxnSpPr>
            <p:nvPr/>
          </p:nvCxnSpPr>
          <p:spPr>
            <a:xfrm flipH="1" flipV="1">
              <a:off x="585865" y="1897672"/>
              <a:ext cx="670556" cy="35259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811084" y="2005769"/>
              <a:ext cx="222116" cy="16878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Oval 42"/>
          <p:cNvSpPr/>
          <p:nvPr/>
        </p:nvSpPr>
        <p:spPr>
          <a:xfrm>
            <a:off x="8574660" y="3264432"/>
            <a:ext cx="379459" cy="356030"/>
          </a:xfrm>
          <a:prstGeom prst="ellipse">
            <a:avLst/>
          </a:prstGeom>
          <a:solidFill>
            <a:srgbClr val="FF7C8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66889" y="1247826"/>
            <a:ext cx="1576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{3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6, 5, 1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579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0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2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044" y="142875"/>
            <a:ext cx="6107905" cy="49411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86;p41"/>
          <p:cNvSpPr txBox="1">
            <a:spLocks noGrp="1"/>
          </p:cNvSpPr>
          <p:nvPr>
            <p:ph type="subTitle" idx="1"/>
          </p:nvPr>
        </p:nvSpPr>
        <p:spPr>
          <a:xfrm>
            <a:off x="234715" y="237620"/>
            <a:ext cx="4808774" cy="2848480"/>
          </a:xfrm>
          <a:prstGeom prst="rect">
            <a:avLst/>
          </a:prstGeom>
        </p:spPr>
        <p:txBody>
          <a:bodyPr spcFirstLastPara="1" wrap="square" lIns="91425" tIns="270000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o-RO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Aplicație</a:t>
            </a: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o-RO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consideră graful din imaginea alăturată.  </a:t>
            </a: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o-RO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Scrieți matricea costurilor.</a:t>
            </a: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o-RO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Determinați drumurile de cost minim din graf alegând ca vârf de start un vârf a cărui valoare este divizibilă cu 2. </a:t>
            </a:r>
            <a:endParaRPr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927" y="-318519"/>
            <a:ext cx="4365348" cy="3518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9" name="Google Shape;479;p41"/>
          <p:cNvGrpSpPr/>
          <p:nvPr/>
        </p:nvGrpSpPr>
        <p:grpSpPr>
          <a:xfrm>
            <a:off x="1088468" y="1067456"/>
            <a:ext cx="6967096" cy="2992826"/>
            <a:chOff x="-1416001" y="1857571"/>
            <a:chExt cx="7690801" cy="2767804"/>
          </a:xfrm>
        </p:grpSpPr>
        <p:sp>
          <p:nvSpPr>
            <p:cNvPr id="480" name="Google Shape;480;p41"/>
            <p:cNvSpPr/>
            <p:nvPr/>
          </p:nvSpPr>
          <p:spPr>
            <a:xfrm>
              <a:off x="-1416000" y="1857571"/>
              <a:ext cx="7690800" cy="2767800"/>
            </a:xfrm>
            <a:prstGeom prst="roundRect">
              <a:avLst>
                <a:gd name="adj" fmla="val 11781"/>
              </a:avLst>
            </a:prstGeom>
            <a:gradFill>
              <a:gsLst>
                <a:gs pos="0">
                  <a:srgbClr val="2B508D">
                    <a:alpha val="88235"/>
                  </a:srgbClr>
                </a:gs>
                <a:gs pos="100000">
                  <a:srgbClr val="3FE9DB">
                    <a:alpha val="76862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1" name="Google Shape;481;p41"/>
            <p:cNvSpPr/>
            <p:nvPr/>
          </p:nvSpPr>
          <p:spPr>
            <a:xfrm rot="10800000">
              <a:off x="5561917" y="1857575"/>
              <a:ext cx="708900" cy="276780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7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2" name="Google Shape;482;p41"/>
            <p:cNvSpPr/>
            <p:nvPr/>
          </p:nvSpPr>
          <p:spPr>
            <a:xfrm rot="10800000">
              <a:off x="5249099" y="1858107"/>
              <a:ext cx="1025700" cy="2343600"/>
            </a:xfrm>
            <a:prstGeom prst="round1Rect">
              <a:avLst>
                <a:gd name="adj" fmla="val 50000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7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3" name="Google Shape;483;p41"/>
            <p:cNvSpPr/>
            <p:nvPr/>
          </p:nvSpPr>
          <p:spPr>
            <a:xfrm>
              <a:off x="-1412019" y="1857575"/>
              <a:ext cx="708900" cy="276780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7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4" name="Google Shape;484;p41"/>
            <p:cNvSpPr/>
            <p:nvPr/>
          </p:nvSpPr>
          <p:spPr>
            <a:xfrm>
              <a:off x="-1416001" y="2281243"/>
              <a:ext cx="1025700" cy="2343600"/>
            </a:xfrm>
            <a:prstGeom prst="round1Rect">
              <a:avLst>
                <a:gd name="adj" fmla="val 50000"/>
              </a:avLst>
            </a:prstGeom>
            <a:gradFill>
              <a:gsLst>
                <a:gs pos="0">
                  <a:srgbClr val="0098C5">
                    <a:alpha val="31372"/>
                  </a:srgbClr>
                </a:gs>
                <a:gs pos="72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86" name="Google Shape;486;p41"/>
          <p:cNvSpPr txBox="1">
            <a:spLocks noGrp="1"/>
          </p:cNvSpPr>
          <p:nvPr>
            <p:ph type="subTitle" idx="1"/>
          </p:nvPr>
        </p:nvSpPr>
        <p:spPr>
          <a:xfrm>
            <a:off x="1364471" y="1720272"/>
            <a:ext cx="6415087" cy="1254600"/>
          </a:xfrm>
          <a:prstGeom prst="rect">
            <a:avLst/>
          </a:prstGeom>
        </p:spPr>
        <p:txBody>
          <a:bodyPr spcFirstLastPara="1" wrap="square" lIns="91425" tIns="270000" rIns="91425" bIns="91425" anchor="ctr" anchorCtr="0">
            <a:noAutofit/>
          </a:bodyPr>
          <a:lstStyle/>
          <a:p>
            <a:pPr indent="457200" algn="ctr"/>
            <a:r>
              <a:rPr lang="ro-RO" b="1" i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Bibliografie</a:t>
            </a:r>
          </a:p>
          <a:p>
            <a:pPr algn="just"/>
            <a:endParaRPr lang="ro-RO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o-RO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Dana Lica, Mircea Pașoi, ”Fundamentele programării – culegere de probleme pentru clasa a XI-a”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Editura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ro-RO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&amp;S Soft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București,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o-RO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</a:p>
          <a:p>
            <a:pPr algn="just"/>
            <a:endParaRPr 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o-RO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Emanuela Cerchez, Marinel Șerban, ”Programarea în limbajul C/C++ pentru liceu”, Editura Polirom, București, 2006</a:t>
            </a:r>
            <a:endParaRPr lang="ro-RO" sz="1200" dirty="0">
              <a:solidFill>
                <a:schemeClr val="accent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9"/>
          <p:cNvSpPr txBox="1">
            <a:spLocks noGrp="1"/>
          </p:cNvSpPr>
          <p:nvPr>
            <p:ph type="title"/>
          </p:nvPr>
        </p:nvSpPr>
        <p:spPr>
          <a:xfrm>
            <a:off x="720100" y="5098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Dijkstra</a:t>
            </a:r>
            <a:endParaRPr dirty="0"/>
          </a:p>
        </p:txBody>
      </p:sp>
      <p:sp>
        <p:nvSpPr>
          <p:cNvPr id="266" name="Google Shape;266;p29"/>
          <p:cNvSpPr txBox="1">
            <a:spLocks noGrp="1"/>
          </p:cNvSpPr>
          <p:nvPr>
            <p:ph type="body" idx="1"/>
          </p:nvPr>
        </p:nvSpPr>
        <p:spPr>
          <a:xfrm>
            <a:off x="719800" y="1462781"/>
            <a:ext cx="7704300" cy="25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7830" y="989000"/>
            <a:ext cx="8707551" cy="3511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B390"/>
              </a:buClr>
              <a:buSzPts val="1000"/>
              <a:buFont typeface="Didact Gothic"/>
              <a:buChar char="●"/>
              <a:defRPr sz="1200" b="0" i="0" u="none" strike="noStrike" cap="none"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○"/>
              <a:defRPr sz="1400" b="0" i="0" u="none" strike="noStrike" cap="none"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■"/>
              <a:defRPr sz="1400" b="0" i="0" u="none" strike="noStrike" cap="none"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●"/>
              <a:defRPr sz="1400" b="0" i="0" u="none" strike="noStrike" cap="none"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○"/>
              <a:defRPr sz="1400" b="0" i="0" u="none" strike="noStrike" cap="none"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■"/>
              <a:defRPr sz="1400" b="0" i="0" u="none" strike="noStrike" cap="none"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●"/>
              <a:defRPr sz="1400" b="0" i="0" u="none" strike="noStrike" cap="none"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Josefin Slab SemiBold"/>
              <a:buChar char="○"/>
              <a:defRPr sz="1400" b="0" i="0" u="none" strike="noStrike" cap="none"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Josefin Slab SemiBold"/>
              <a:buChar char="■"/>
              <a:defRPr sz="1400" b="0" i="0" u="none" strike="noStrike" cap="none"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algn="just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drumurile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un nod 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celelalte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Font typeface="Didact Gothic"/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Algoritmul lucrează în general cu grafuri orientate și ponderate (arcele au asociate costuri).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Didact Gothic"/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situația în care graful nu este ponderat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arcele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 au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costuri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asociate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drum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consider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drumul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tuit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minim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arce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Didact Gothic"/>
              <a:buNone/>
            </a:pPr>
            <a:endPara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ioneaz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grafuri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conexe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grafuri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neconexe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444365"/>
              </p:ext>
            </p:extLst>
          </p:nvPr>
        </p:nvGraphicFramePr>
        <p:xfrm>
          <a:off x="3350359" y="520029"/>
          <a:ext cx="2311008" cy="230894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144"/>
                <a:gridCol w="330144"/>
                <a:gridCol w="330144"/>
                <a:gridCol w="330144"/>
                <a:gridCol w="330144"/>
                <a:gridCol w="330144"/>
                <a:gridCol w="330144"/>
              </a:tblGrid>
              <a:tr h="35242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60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0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0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0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0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0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96260" y="281175"/>
            <a:ext cx="2443280" cy="2137870"/>
            <a:chOff x="296260" y="281175"/>
            <a:chExt cx="2443280" cy="2137870"/>
          </a:xfrm>
        </p:grpSpPr>
        <p:grpSp>
          <p:nvGrpSpPr>
            <p:cNvPr id="8" name="Group 7"/>
            <p:cNvGrpSpPr/>
            <p:nvPr/>
          </p:nvGrpSpPr>
          <p:grpSpPr>
            <a:xfrm>
              <a:off x="296260" y="281175"/>
              <a:ext cx="2443280" cy="2137870"/>
              <a:chOff x="754375" y="739290"/>
              <a:chExt cx="3359510" cy="2901396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754375" y="739290"/>
                <a:ext cx="3359510" cy="2901396"/>
                <a:chOff x="1365195" y="586585"/>
                <a:chExt cx="3359510" cy="2901396"/>
              </a:xfrm>
            </p:grpSpPr>
            <p:cxnSp>
              <p:nvCxnSpPr>
                <p:cNvPr id="21" name="Straight Arrow Connector 20"/>
                <p:cNvCxnSpPr>
                  <a:stCxn id="24" idx="2"/>
                  <a:endCxn id="27" idx="5"/>
                </p:cNvCxnSpPr>
                <p:nvPr/>
              </p:nvCxnSpPr>
              <p:spPr>
                <a:xfrm flipH="1" flipV="1">
                  <a:off x="1899037" y="1283022"/>
                  <a:ext cx="2367552" cy="1517787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>
                  <a:stCxn id="25" idx="0"/>
                </p:cNvCxnSpPr>
                <p:nvPr/>
              </p:nvCxnSpPr>
              <p:spPr>
                <a:xfrm flipV="1">
                  <a:off x="2914474" y="1044700"/>
                  <a:ext cx="206829" cy="1985166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3" name="Oval 22"/>
                <p:cNvSpPr/>
                <p:nvPr/>
              </p:nvSpPr>
              <p:spPr>
                <a:xfrm>
                  <a:off x="4266590" y="1197406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4266589" y="2571751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2685416" y="3029866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1365195" y="2419046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1508011" y="891996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8" name="Straight Arrow Connector 27"/>
                <p:cNvCxnSpPr>
                  <a:stCxn id="23" idx="4"/>
                  <a:endCxn id="24" idx="0"/>
                </p:cNvCxnSpPr>
                <p:nvPr/>
              </p:nvCxnSpPr>
              <p:spPr>
                <a:xfrm flipH="1">
                  <a:off x="4495647" y="1655521"/>
                  <a:ext cx="1" cy="916230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24" idx="3"/>
                  <a:endCxn id="25" idx="6"/>
                </p:cNvCxnSpPr>
                <p:nvPr/>
              </p:nvCxnSpPr>
              <p:spPr>
                <a:xfrm flipH="1">
                  <a:off x="3143531" y="2962777"/>
                  <a:ext cx="1190147" cy="296147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>
                  <a:endCxn id="26" idx="7"/>
                </p:cNvCxnSpPr>
                <p:nvPr/>
              </p:nvCxnSpPr>
              <p:spPr>
                <a:xfrm flipH="1">
                  <a:off x="1756221" y="977612"/>
                  <a:ext cx="1203113" cy="1508523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stCxn id="25" idx="1"/>
                  <a:endCxn id="27" idx="4"/>
                </p:cNvCxnSpPr>
                <p:nvPr/>
              </p:nvCxnSpPr>
              <p:spPr>
                <a:xfrm flipH="1" flipV="1">
                  <a:off x="1737069" y="1350111"/>
                  <a:ext cx="1015436" cy="1746844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26" idx="6"/>
                  <a:endCxn id="23" idx="3"/>
                </p:cNvCxnSpPr>
                <p:nvPr/>
              </p:nvCxnSpPr>
              <p:spPr>
                <a:xfrm flipV="1">
                  <a:off x="1823310" y="1588432"/>
                  <a:ext cx="2510369" cy="1059672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val 32"/>
                <p:cNvSpPr/>
                <p:nvPr/>
              </p:nvSpPr>
              <p:spPr>
                <a:xfrm>
                  <a:off x="2892244" y="586585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4" name="Straight Arrow Connector 33"/>
                <p:cNvCxnSpPr>
                  <a:stCxn id="33" idx="5"/>
                </p:cNvCxnSpPr>
                <p:nvPr/>
              </p:nvCxnSpPr>
              <p:spPr>
                <a:xfrm>
                  <a:off x="3283270" y="977611"/>
                  <a:ext cx="983319" cy="448852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>
                  <a:endCxn id="33" idx="2"/>
                </p:cNvCxnSpPr>
                <p:nvPr/>
              </p:nvCxnSpPr>
              <p:spPr>
                <a:xfrm flipV="1">
                  <a:off x="1966125" y="815643"/>
                  <a:ext cx="926119" cy="305410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Rectangle 11"/>
              <p:cNvSpPr/>
              <p:nvPr/>
            </p:nvSpPr>
            <p:spPr>
              <a:xfrm>
                <a:off x="1767668" y="2755875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12490" y="2237428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00136" y="976755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967104" y="1147988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74643" y="2117411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981562" y="3149720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934766" y="1864072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921157" y="2428994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295594" y="1551231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cxnSp>
          <p:nvCxnSpPr>
            <p:cNvPr id="9" name="Straight Arrow Connector 8"/>
            <p:cNvCxnSpPr>
              <a:stCxn id="25" idx="2"/>
              <a:endCxn id="26" idx="5"/>
            </p:cNvCxnSpPr>
            <p:nvPr/>
          </p:nvCxnSpPr>
          <p:spPr>
            <a:xfrm flipH="1" flipV="1">
              <a:off x="580643" y="1919533"/>
              <a:ext cx="675778" cy="330733"/>
            </a:xfrm>
            <a:prstGeom prst="straightConnector1">
              <a:avLst/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811084" y="2005769"/>
              <a:ext cx="222116" cy="16878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350359" y="128470"/>
            <a:ext cx="229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Matricea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costurilor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0986" y="3099531"/>
            <a:ext cx="88687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 G=(X,U) un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ponderat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costurile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asociate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arcelor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pozitive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cunoa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ște un vârf x</a:t>
            </a:r>
            <a:r>
              <a:rPr lang="ro-RO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 grafului numit vârf de start.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Să se determine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drum de cost minim de la vârful de start la toat celelalte vârfuri ale grafului.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77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268" y="664252"/>
            <a:ext cx="7457394" cy="572644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Dijkstra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57869" y="1543102"/>
                <a:ext cx="8050325" cy="2081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Pentru rezolvarea problemei vom folosi următoarele structuri de date: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un vector D în care 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reprezint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ă costul drumului de cost minim de la vârful x</a:t>
                </a:r>
                <a:r>
                  <a:rPr lang="ro-RO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x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o-RO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un vector T în care </a:t>
                </a:r>
              </a:p>
              <a:p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[x]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o-RO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reprezint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ă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â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rful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care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î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precede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imediat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pe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pe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drumul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de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cost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minim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de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la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ro-RO" baseline="-25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la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dac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ă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ro-RO" baseline="-25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≠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x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0, 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dac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ă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ro-RO" baseline="-25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= 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ro-RO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</m:eqArr>
                      </m:e>
                    </m:d>
                  </m:oMath>
                </a14:m>
                <a:endParaRPr lang="ro-RO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ro-RO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vector V în care 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reținem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ârfurile 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pentru care am determinat drumul de cost minim 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ro-RO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o-RO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 momentul inițial vârful de start este singurul vârf  pentru care se cunoaște drumul de cost minim.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69" y="1543102"/>
                <a:ext cx="8050325" cy="2081019"/>
              </a:xfrm>
              <a:prstGeom prst="rect">
                <a:avLst/>
              </a:prstGeom>
              <a:blipFill rotWithShape="0">
                <a:blip r:embed="rId2"/>
                <a:stretch>
                  <a:fillRect l="-4318" t="-18713" b="-30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51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6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1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6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892637"/>
              </p:ext>
            </p:extLst>
          </p:nvPr>
        </p:nvGraphicFramePr>
        <p:xfrm>
          <a:off x="3428940" y="448964"/>
          <a:ext cx="2107469" cy="2133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1067"/>
                <a:gridCol w="301067"/>
                <a:gridCol w="301067"/>
                <a:gridCol w="301067"/>
                <a:gridCol w="301067"/>
                <a:gridCol w="301067"/>
                <a:gridCol w="301067"/>
              </a:tblGrid>
              <a:tr h="28985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96260" y="281175"/>
            <a:ext cx="2782696" cy="2254856"/>
            <a:chOff x="296260" y="281175"/>
            <a:chExt cx="2443280" cy="2137870"/>
          </a:xfrm>
        </p:grpSpPr>
        <p:grpSp>
          <p:nvGrpSpPr>
            <p:cNvPr id="6" name="Group 5"/>
            <p:cNvGrpSpPr/>
            <p:nvPr/>
          </p:nvGrpSpPr>
          <p:grpSpPr>
            <a:xfrm>
              <a:off x="296260" y="281175"/>
              <a:ext cx="2443280" cy="2137870"/>
              <a:chOff x="754375" y="739290"/>
              <a:chExt cx="3359510" cy="290139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754375" y="739290"/>
                <a:ext cx="3359510" cy="2901396"/>
                <a:chOff x="1365195" y="586585"/>
                <a:chExt cx="3359510" cy="2901396"/>
              </a:xfrm>
            </p:grpSpPr>
            <p:cxnSp>
              <p:nvCxnSpPr>
                <p:cNvPr id="19" name="Straight Arrow Connector 18"/>
                <p:cNvCxnSpPr>
                  <a:stCxn id="22" idx="2"/>
                  <a:endCxn id="25" idx="5"/>
                </p:cNvCxnSpPr>
                <p:nvPr/>
              </p:nvCxnSpPr>
              <p:spPr>
                <a:xfrm flipH="1" flipV="1">
                  <a:off x="1899037" y="1283022"/>
                  <a:ext cx="2367552" cy="1517787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23" idx="0"/>
                </p:cNvCxnSpPr>
                <p:nvPr/>
              </p:nvCxnSpPr>
              <p:spPr>
                <a:xfrm flipV="1">
                  <a:off x="2914474" y="1044700"/>
                  <a:ext cx="206829" cy="1985166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1" name="Oval 20"/>
                <p:cNvSpPr/>
                <p:nvPr/>
              </p:nvSpPr>
              <p:spPr>
                <a:xfrm>
                  <a:off x="4266590" y="1197406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4266589" y="2571751"/>
                  <a:ext cx="458115" cy="458115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2685416" y="3029866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1365195" y="2419046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1508011" y="891996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6" name="Straight Arrow Connector 25"/>
                <p:cNvCxnSpPr>
                  <a:stCxn id="21" idx="4"/>
                  <a:endCxn id="22" idx="0"/>
                </p:cNvCxnSpPr>
                <p:nvPr/>
              </p:nvCxnSpPr>
              <p:spPr>
                <a:xfrm flipH="1">
                  <a:off x="4495647" y="1655521"/>
                  <a:ext cx="1" cy="916230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>
                  <a:stCxn id="22" idx="3"/>
                  <a:endCxn id="23" idx="6"/>
                </p:cNvCxnSpPr>
                <p:nvPr/>
              </p:nvCxnSpPr>
              <p:spPr>
                <a:xfrm flipH="1">
                  <a:off x="3143531" y="2962777"/>
                  <a:ext cx="1190147" cy="296147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>
                  <a:endCxn id="24" idx="7"/>
                </p:cNvCxnSpPr>
                <p:nvPr/>
              </p:nvCxnSpPr>
              <p:spPr>
                <a:xfrm flipH="1">
                  <a:off x="1756221" y="977612"/>
                  <a:ext cx="1203113" cy="1508523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23" idx="1"/>
                  <a:endCxn id="25" idx="4"/>
                </p:cNvCxnSpPr>
                <p:nvPr/>
              </p:nvCxnSpPr>
              <p:spPr>
                <a:xfrm flipH="1" flipV="1">
                  <a:off x="1737069" y="1350111"/>
                  <a:ext cx="1015436" cy="1746844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>
                  <a:stCxn id="24" idx="6"/>
                  <a:endCxn id="21" idx="3"/>
                </p:cNvCxnSpPr>
                <p:nvPr/>
              </p:nvCxnSpPr>
              <p:spPr>
                <a:xfrm flipV="1">
                  <a:off x="1823310" y="1588432"/>
                  <a:ext cx="2510369" cy="1059672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1" name="Oval 30"/>
                <p:cNvSpPr/>
                <p:nvPr/>
              </p:nvSpPr>
              <p:spPr>
                <a:xfrm>
                  <a:off x="2892244" y="586585"/>
                  <a:ext cx="458115" cy="458115"/>
                </a:xfrm>
                <a:prstGeom prst="ellips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2" name="Straight Arrow Connector 31"/>
                <p:cNvCxnSpPr>
                  <a:stCxn id="31" idx="5"/>
                </p:cNvCxnSpPr>
                <p:nvPr/>
              </p:nvCxnSpPr>
              <p:spPr>
                <a:xfrm>
                  <a:off x="3283270" y="977611"/>
                  <a:ext cx="983319" cy="448852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endCxn id="31" idx="2"/>
                </p:cNvCxnSpPr>
                <p:nvPr/>
              </p:nvCxnSpPr>
              <p:spPr>
                <a:xfrm flipV="1">
                  <a:off x="1966125" y="815643"/>
                  <a:ext cx="926119" cy="305410"/>
                </a:xfrm>
                <a:prstGeom prst="straightConnector1">
                  <a:avLst/>
                </a:prstGeom>
                <a:ln w="12700">
                  <a:solidFill>
                    <a:schemeClr val="accent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Rectangle 9"/>
              <p:cNvSpPr/>
              <p:nvPr/>
            </p:nvSpPr>
            <p:spPr>
              <a:xfrm>
                <a:off x="1767668" y="2755875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212490" y="2237428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600136" y="976755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967104" y="1147988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74643" y="2117411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981562" y="3149720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934766" y="1864072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921157" y="2428994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295594" y="1551231"/>
                <a:ext cx="305409" cy="229058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cxnSp>
          <p:nvCxnSpPr>
            <p:cNvPr id="7" name="Straight Arrow Connector 6"/>
            <p:cNvCxnSpPr>
              <a:stCxn id="23" idx="2"/>
              <a:endCxn id="24" idx="5"/>
            </p:cNvCxnSpPr>
            <p:nvPr/>
          </p:nvCxnSpPr>
          <p:spPr>
            <a:xfrm flipH="1" flipV="1">
              <a:off x="580643" y="1919533"/>
              <a:ext cx="675778" cy="330733"/>
            </a:xfrm>
            <a:prstGeom prst="straightConnector1">
              <a:avLst/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811084" y="2005769"/>
              <a:ext cx="222116" cy="16878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350359" y="128470"/>
            <a:ext cx="229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Matricea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costurilor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16691" y="2775312"/>
            <a:ext cx="73772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Vom exemplifica modul de operare al algoritmului lui Dijkstra pe graful de mai sus considerând ca vârf de start vârful 3.</a:t>
            </a:r>
          </a:p>
          <a:p>
            <a:r>
              <a:rPr lang="ro-RO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Inițial:</a:t>
            </a: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{3}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D=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T= </a:t>
            </a:r>
            <a:endPara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314065"/>
              </p:ext>
            </p:extLst>
          </p:nvPr>
        </p:nvGraphicFramePr>
        <p:xfrm>
          <a:off x="2019268" y="3700577"/>
          <a:ext cx="3621666" cy="548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03611"/>
                <a:gridCol w="603611"/>
                <a:gridCol w="603611"/>
                <a:gridCol w="603611"/>
                <a:gridCol w="603611"/>
                <a:gridCol w="603611"/>
              </a:tblGrid>
              <a:tr h="23733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508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46021"/>
              </p:ext>
            </p:extLst>
          </p:nvPr>
        </p:nvGraphicFramePr>
        <p:xfrm>
          <a:off x="1980910" y="4355339"/>
          <a:ext cx="3660024" cy="58458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10004"/>
                <a:gridCol w="610004"/>
                <a:gridCol w="610004"/>
                <a:gridCol w="610004"/>
                <a:gridCol w="610004"/>
                <a:gridCol w="610004"/>
              </a:tblGrid>
              <a:tr h="27978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8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Oval 37"/>
          <p:cNvSpPr/>
          <p:nvPr/>
        </p:nvSpPr>
        <p:spPr>
          <a:xfrm>
            <a:off x="2706173" y="1821037"/>
            <a:ext cx="379459" cy="356030"/>
          </a:xfrm>
          <a:prstGeom prst="ellipse">
            <a:avLst/>
          </a:prstGeom>
          <a:solidFill>
            <a:srgbClr val="FF7C8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5813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450870"/>
              </p:ext>
            </p:extLst>
          </p:nvPr>
        </p:nvGraphicFramePr>
        <p:xfrm>
          <a:off x="3428940" y="927600"/>
          <a:ext cx="2107469" cy="2133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1067"/>
                <a:gridCol w="301067"/>
                <a:gridCol w="301067"/>
                <a:gridCol w="301067"/>
                <a:gridCol w="301067"/>
                <a:gridCol w="301067"/>
                <a:gridCol w="301067"/>
              </a:tblGrid>
              <a:tr h="28985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350359" y="607106"/>
            <a:ext cx="229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Matricea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costurilor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2205" y="3296828"/>
            <a:ext cx="8113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 1</a:t>
            </a:r>
            <a:r>
              <a:rPr lang="ro-RO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Alegem un vârf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graf care nu a fost selectat (deci nu se af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 în V) și pentru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ța memorată în vectorul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la vârful 3 este finită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Vârf 4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108885" y="4067954"/>
            <a:ext cx="421482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787465" y="979196"/>
            <a:ext cx="23860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{3}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D=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925" y="1234518"/>
            <a:ext cx="2683630" cy="56041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901" y="1890668"/>
            <a:ext cx="2683630" cy="507559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7508740" y="1258880"/>
            <a:ext cx="434559" cy="283662"/>
          </a:xfrm>
          <a:prstGeom prst="rect">
            <a:avLst/>
          </a:prstGeom>
          <a:solidFill>
            <a:srgbClr val="FF7C8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6260" y="763240"/>
            <a:ext cx="2782696" cy="2254856"/>
            <a:chOff x="296260" y="763240"/>
            <a:chExt cx="2782696" cy="2254856"/>
          </a:xfrm>
        </p:grpSpPr>
        <p:grpSp>
          <p:nvGrpSpPr>
            <p:cNvPr id="5" name="Group 4"/>
            <p:cNvGrpSpPr/>
            <p:nvPr/>
          </p:nvGrpSpPr>
          <p:grpSpPr>
            <a:xfrm>
              <a:off x="296260" y="763240"/>
              <a:ext cx="2782696" cy="2254856"/>
              <a:chOff x="296260" y="281175"/>
              <a:chExt cx="2443280" cy="213787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96260" y="281175"/>
                <a:ext cx="2443280" cy="2137870"/>
                <a:chOff x="754375" y="739290"/>
                <a:chExt cx="3359510" cy="2901396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754375" y="739290"/>
                  <a:ext cx="3359510" cy="2901396"/>
                  <a:chOff x="1365195" y="586585"/>
                  <a:chExt cx="3359510" cy="2901396"/>
                </a:xfrm>
              </p:grpSpPr>
              <p:cxnSp>
                <p:nvCxnSpPr>
                  <p:cNvPr id="19" name="Straight Arrow Connector 18"/>
                  <p:cNvCxnSpPr>
                    <a:stCxn id="22" idx="2"/>
                    <a:endCxn id="25" idx="5"/>
                  </p:cNvCxnSpPr>
                  <p:nvPr/>
                </p:nvCxnSpPr>
                <p:spPr>
                  <a:xfrm flipH="1" flipV="1">
                    <a:off x="1899037" y="1283022"/>
                    <a:ext cx="2367552" cy="1517787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>
                    <a:stCxn id="23" idx="0"/>
                  </p:cNvCxnSpPr>
                  <p:nvPr/>
                </p:nvCxnSpPr>
                <p:spPr>
                  <a:xfrm flipV="1">
                    <a:off x="2914474" y="1044700"/>
                    <a:ext cx="206829" cy="1985166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Oval 20"/>
                  <p:cNvSpPr/>
                  <p:nvPr/>
                </p:nvSpPr>
                <p:spPr>
                  <a:xfrm>
                    <a:off x="4266590" y="119740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4266589" y="2571751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685416" y="3029866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1365195" y="241904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1508011" y="89199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26" name="Straight Arrow Connector 25"/>
                  <p:cNvCxnSpPr>
                    <a:stCxn id="21" idx="4"/>
                    <a:endCxn id="22" idx="0"/>
                  </p:cNvCxnSpPr>
                  <p:nvPr/>
                </p:nvCxnSpPr>
                <p:spPr>
                  <a:xfrm flipH="1">
                    <a:off x="4495647" y="1655521"/>
                    <a:ext cx="1" cy="916230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>
                    <a:stCxn id="22" idx="3"/>
                    <a:endCxn id="23" idx="6"/>
                  </p:cNvCxnSpPr>
                  <p:nvPr/>
                </p:nvCxnSpPr>
                <p:spPr>
                  <a:xfrm flipH="1">
                    <a:off x="3143531" y="2962777"/>
                    <a:ext cx="1190147" cy="296147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/>
                  <p:cNvCxnSpPr>
                    <a:endCxn id="24" idx="7"/>
                  </p:cNvCxnSpPr>
                  <p:nvPr/>
                </p:nvCxnSpPr>
                <p:spPr>
                  <a:xfrm flipH="1">
                    <a:off x="1756221" y="977612"/>
                    <a:ext cx="1203113" cy="1508523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>
                    <a:stCxn id="23" idx="1"/>
                    <a:endCxn id="25" idx="4"/>
                  </p:cNvCxnSpPr>
                  <p:nvPr/>
                </p:nvCxnSpPr>
                <p:spPr>
                  <a:xfrm flipH="1" flipV="1">
                    <a:off x="1737069" y="1350111"/>
                    <a:ext cx="1015436" cy="1746844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Arrow Connector 29"/>
                  <p:cNvCxnSpPr>
                    <a:stCxn id="24" idx="6"/>
                    <a:endCxn id="21" idx="3"/>
                  </p:cNvCxnSpPr>
                  <p:nvPr/>
                </p:nvCxnSpPr>
                <p:spPr>
                  <a:xfrm flipV="1">
                    <a:off x="1823310" y="1588432"/>
                    <a:ext cx="2510369" cy="105967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Oval 30"/>
                  <p:cNvSpPr/>
                  <p:nvPr/>
                </p:nvSpPr>
                <p:spPr>
                  <a:xfrm>
                    <a:off x="2892244" y="586585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2" name="Straight Arrow Connector 31"/>
                  <p:cNvCxnSpPr>
                    <a:stCxn id="31" idx="5"/>
                  </p:cNvCxnSpPr>
                  <p:nvPr/>
                </p:nvCxnSpPr>
                <p:spPr>
                  <a:xfrm>
                    <a:off x="3283270" y="977611"/>
                    <a:ext cx="983319" cy="44885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>
                    <a:endCxn id="31" idx="2"/>
                  </p:cNvCxnSpPr>
                  <p:nvPr/>
                </p:nvCxnSpPr>
                <p:spPr>
                  <a:xfrm flipV="1">
                    <a:off x="1966125" y="815643"/>
                    <a:ext cx="926119" cy="305410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Rectangle 9"/>
                <p:cNvSpPr/>
                <p:nvPr/>
              </p:nvSpPr>
              <p:spPr>
                <a:xfrm>
                  <a:off x="1767668" y="2755875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212490" y="2237428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600136" y="976755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967104" y="1147988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774643" y="2117411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981562" y="3149720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934766" y="1864072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2921157" y="2428994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2295594" y="1551231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</a:p>
              </p:txBody>
            </p:sp>
          </p:grpSp>
          <p:cxnSp>
            <p:nvCxnSpPr>
              <p:cNvPr id="7" name="Straight Arrow Connector 6"/>
              <p:cNvCxnSpPr>
                <a:stCxn id="23" idx="2"/>
                <a:endCxn id="24" idx="5"/>
              </p:cNvCxnSpPr>
              <p:nvPr/>
            </p:nvCxnSpPr>
            <p:spPr>
              <a:xfrm flipH="1" flipV="1">
                <a:off x="580643" y="1919533"/>
                <a:ext cx="675778" cy="330733"/>
              </a:xfrm>
              <a:prstGeom prst="straightConnector1">
                <a:avLst/>
              </a:prstGeom>
              <a:ln w="1270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>
                <a:off x="811084" y="2005769"/>
                <a:ext cx="222116" cy="16878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2" name="Oval 41"/>
            <p:cNvSpPr/>
            <p:nvPr/>
          </p:nvSpPr>
          <p:spPr>
            <a:xfrm>
              <a:off x="2699497" y="2296465"/>
              <a:ext cx="379459" cy="356030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43" name="Oval 42"/>
          <p:cNvSpPr/>
          <p:nvPr/>
        </p:nvSpPr>
        <p:spPr>
          <a:xfrm>
            <a:off x="1392223" y="2652495"/>
            <a:ext cx="379459" cy="356030"/>
          </a:xfrm>
          <a:prstGeom prst="ellipse">
            <a:avLst/>
          </a:prstGeom>
          <a:solidFill>
            <a:srgbClr val="FF7C8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2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1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9865" y="850069"/>
                <a:ext cx="5362625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buFont typeface="Wingdings" panose="05000000000000000000" pitchFamily="2" charset="2"/>
                  <a:buChar char="q"/>
                </a:pP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Dacă selectăm vârful 4 drumurile către celelalte vârfuri se pot optimiza deoarece se poate obține un drum de cost mai mic care trece prin vârful 4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q"/>
                </a:pP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entru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fiecare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v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â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rf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care nu a 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fost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selectat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se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verific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ă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dac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ă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distan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ț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[x]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este mai mare decât distanța până la vârful 4 (D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la care se adaugă costul arcului (4,x). În situația în care se întâmplă acest lucru 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[x]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modifică iar vârful care îl precede pe x pe drumul de la 3 la x va fi 4.</a:t>
                </a:r>
              </a:p>
              <a:p>
                <a:pPr algn="just"/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∞</a:t>
                </a:r>
                <a:r>
                  <a:rPr lang="ro-RO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[4] + cost(4,1)=4+7=11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D[1]=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și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T[1]=4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(drumul 3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,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4,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are costul mai mic decât drumul (3,1)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[2]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∞</a:t>
                </a:r>
                <a:r>
                  <a:rPr lang="ro-RO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[4] + cost(4,2)=4+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∞</a:t>
                </a:r>
                <a:endParaRPr lang="ro-RO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∞</a:t>
                </a:r>
                <a:r>
                  <a:rPr lang="ro-RO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[4] +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cost(4,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)=4+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=6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D[5]=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6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și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T[5]=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4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(drumul 3,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4,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5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are costul mai mic decât drumul (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3,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5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endParaRPr lang="ro-RO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o-RO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</a:t>
                </a:r>
                <a:r>
                  <a:rPr 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[4] +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cost(4,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)=4+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ro-RO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65" y="850069"/>
                <a:ext cx="5362625" cy="3108543"/>
              </a:xfrm>
              <a:prstGeom prst="rect">
                <a:avLst/>
              </a:prstGeom>
              <a:blipFill rotWithShape="0">
                <a:blip r:embed="rId2"/>
                <a:stretch>
                  <a:fillRect l="-341" t="-196" r="-227"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871027" y="1241338"/>
            <a:ext cx="308977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939033"/>
              </p:ext>
            </p:extLst>
          </p:nvPr>
        </p:nvGraphicFramePr>
        <p:xfrm>
          <a:off x="6257869" y="1545958"/>
          <a:ext cx="2702928" cy="548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0488"/>
                <a:gridCol w="450488"/>
                <a:gridCol w="450488"/>
                <a:gridCol w="450488"/>
                <a:gridCol w="450488"/>
                <a:gridCol w="450488"/>
              </a:tblGrid>
              <a:tr h="29062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508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98049"/>
              </p:ext>
            </p:extLst>
          </p:nvPr>
        </p:nvGraphicFramePr>
        <p:xfrm>
          <a:off x="6250435" y="2171580"/>
          <a:ext cx="2710362" cy="58458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51727"/>
                <a:gridCol w="451727"/>
                <a:gridCol w="451727"/>
                <a:gridCol w="451727"/>
                <a:gridCol w="451727"/>
                <a:gridCol w="45172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8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281172" y="1567615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1172" y="2182765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32844" y="1564480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088976" y="1564479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088976" y="2182765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343652" y="2893086"/>
            <a:ext cx="2538470" cy="2084419"/>
            <a:chOff x="6343652" y="2893086"/>
            <a:chExt cx="2538470" cy="2084419"/>
          </a:xfrm>
        </p:grpSpPr>
        <p:grpSp>
          <p:nvGrpSpPr>
            <p:cNvPr id="14" name="Group 13"/>
            <p:cNvGrpSpPr/>
            <p:nvPr/>
          </p:nvGrpSpPr>
          <p:grpSpPr>
            <a:xfrm>
              <a:off x="6343652" y="2893086"/>
              <a:ext cx="2527902" cy="2078964"/>
              <a:chOff x="296260" y="281175"/>
              <a:chExt cx="2443280" cy="2137870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296260" y="281175"/>
                <a:ext cx="2443280" cy="2137870"/>
                <a:chOff x="754375" y="739290"/>
                <a:chExt cx="3359510" cy="2901396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754375" y="739290"/>
                  <a:ext cx="3359510" cy="2901396"/>
                  <a:chOff x="1365195" y="586585"/>
                  <a:chExt cx="3359510" cy="2901396"/>
                </a:xfrm>
              </p:grpSpPr>
              <p:cxnSp>
                <p:nvCxnSpPr>
                  <p:cNvPr id="28" name="Straight Arrow Connector 27"/>
                  <p:cNvCxnSpPr>
                    <a:stCxn id="31" idx="2"/>
                    <a:endCxn id="34" idx="5"/>
                  </p:cNvCxnSpPr>
                  <p:nvPr/>
                </p:nvCxnSpPr>
                <p:spPr>
                  <a:xfrm flipH="1" flipV="1">
                    <a:off x="1899037" y="1283022"/>
                    <a:ext cx="2367552" cy="1517787"/>
                  </a:xfrm>
                  <a:prstGeom prst="straightConnector1">
                    <a:avLst/>
                  </a:prstGeom>
                  <a:ln w="12700">
                    <a:solidFill>
                      <a:srgbClr val="00206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>
                    <a:stCxn id="32" idx="0"/>
                  </p:cNvCxnSpPr>
                  <p:nvPr/>
                </p:nvCxnSpPr>
                <p:spPr>
                  <a:xfrm flipV="1">
                    <a:off x="2914474" y="1044700"/>
                    <a:ext cx="206829" cy="1985166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Oval 29"/>
                  <p:cNvSpPr/>
                  <p:nvPr/>
                </p:nvSpPr>
                <p:spPr>
                  <a:xfrm>
                    <a:off x="4266590" y="119740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4266589" y="2571751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685416" y="3029866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1365195" y="241904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1508011" y="89199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5" name="Straight Arrow Connector 34"/>
                  <p:cNvCxnSpPr>
                    <a:stCxn id="30" idx="4"/>
                    <a:endCxn id="31" idx="0"/>
                  </p:cNvCxnSpPr>
                  <p:nvPr/>
                </p:nvCxnSpPr>
                <p:spPr>
                  <a:xfrm flipH="1">
                    <a:off x="4495647" y="1655521"/>
                    <a:ext cx="1" cy="916230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Arrow Connector 35"/>
                  <p:cNvCxnSpPr>
                    <a:stCxn id="31" idx="3"/>
                    <a:endCxn id="32" idx="6"/>
                  </p:cNvCxnSpPr>
                  <p:nvPr/>
                </p:nvCxnSpPr>
                <p:spPr>
                  <a:xfrm flipH="1">
                    <a:off x="3143531" y="2962777"/>
                    <a:ext cx="1190147" cy="296147"/>
                  </a:xfrm>
                  <a:prstGeom prst="straightConnector1">
                    <a:avLst/>
                  </a:prstGeom>
                  <a:ln w="12700">
                    <a:solidFill>
                      <a:srgbClr val="00206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Arrow Connector 36"/>
                  <p:cNvCxnSpPr>
                    <a:endCxn id="33" idx="7"/>
                  </p:cNvCxnSpPr>
                  <p:nvPr/>
                </p:nvCxnSpPr>
                <p:spPr>
                  <a:xfrm flipH="1">
                    <a:off x="1756221" y="977612"/>
                    <a:ext cx="1203113" cy="1508523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Arrow Connector 37"/>
                  <p:cNvCxnSpPr>
                    <a:stCxn id="32" idx="1"/>
                    <a:endCxn id="34" idx="4"/>
                  </p:cNvCxnSpPr>
                  <p:nvPr/>
                </p:nvCxnSpPr>
                <p:spPr>
                  <a:xfrm flipH="1" flipV="1">
                    <a:off x="1737069" y="1350111"/>
                    <a:ext cx="1015436" cy="1746844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Arrow Connector 38"/>
                  <p:cNvCxnSpPr>
                    <a:stCxn id="33" idx="6"/>
                    <a:endCxn id="30" idx="3"/>
                  </p:cNvCxnSpPr>
                  <p:nvPr/>
                </p:nvCxnSpPr>
                <p:spPr>
                  <a:xfrm flipV="1">
                    <a:off x="1823310" y="1588432"/>
                    <a:ext cx="2510369" cy="105967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0" name="Oval 39"/>
                  <p:cNvSpPr/>
                  <p:nvPr/>
                </p:nvSpPr>
                <p:spPr>
                  <a:xfrm>
                    <a:off x="2892244" y="586585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41" name="Straight Arrow Connector 40"/>
                  <p:cNvCxnSpPr>
                    <a:stCxn id="40" idx="5"/>
                  </p:cNvCxnSpPr>
                  <p:nvPr/>
                </p:nvCxnSpPr>
                <p:spPr>
                  <a:xfrm>
                    <a:off x="3283270" y="977611"/>
                    <a:ext cx="983319" cy="44885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/>
                  <p:cNvCxnSpPr>
                    <a:endCxn id="40" idx="2"/>
                  </p:cNvCxnSpPr>
                  <p:nvPr/>
                </p:nvCxnSpPr>
                <p:spPr>
                  <a:xfrm flipV="1">
                    <a:off x="1966125" y="815643"/>
                    <a:ext cx="926119" cy="305410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Rectangle 18"/>
                <p:cNvSpPr/>
                <p:nvPr/>
              </p:nvSpPr>
              <p:spPr>
                <a:xfrm>
                  <a:off x="1767668" y="2755875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212490" y="2237428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1600136" y="976755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2967104" y="1147988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3774643" y="2117411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981562" y="3149720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2934766" y="1864072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921157" y="2428994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295594" y="1551231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</a:p>
              </p:txBody>
            </p:sp>
          </p:grpSp>
          <p:cxnSp>
            <p:nvCxnSpPr>
              <p:cNvPr id="16" name="Straight Arrow Connector 15"/>
              <p:cNvCxnSpPr>
                <a:stCxn id="32" idx="2"/>
                <a:endCxn id="33" idx="5"/>
              </p:cNvCxnSpPr>
              <p:nvPr/>
            </p:nvCxnSpPr>
            <p:spPr>
              <a:xfrm flipH="1" flipV="1">
                <a:off x="580643" y="1919533"/>
                <a:ext cx="675778" cy="330733"/>
              </a:xfrm>
              <a:prstGeom prst="straightConnector1">
                <a:avLst/>
              </a:prstGeom>
              <a:ln w="1270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811084" y="2005769"/>
                <a:ext cx="222116" cy="16878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6" name="Oval 45"/>
            <p:cNvSpPr/>
            <p:nvPr/>
          </p:nvSpPr>
          <p:spPr>
            <a:xfrm>
              <a:off x="8537408" y="4318222"/>
              <a:ext cx="344714" cy="328257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7333306" y="4649248"/>
              <a:ext cx="344714" cy="328257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17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7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44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104549"/>
              </p:ext>
            </p:extLst>
          </p:nvPr>
        </p:nvGraphicFramePr>
        <p:xfrm>
          <a:off x="3428940" y="927600"/>
          <a:ext cx="2107469" cy="2133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1067"/>
                <a:gridCol w="301067"/>
                <a:gridCol w="301067"/>
                <a:gridCol w="301067"/>
                <a:gridCol w="301067"/>
                <a:gridCol w="301067"/>
                <a:gridCol w="301067"/>
              </a:tblGrid>
              <a:tr h="28985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1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350359" y="607106"/>
            <a:ext cx="229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Matricea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costurilor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2205" y="3296828"/>
            <a:ext cx="8113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 2</a:t>
            </a:r>
            <a:r>
              <a:rPr lang="ro-RO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Alegem un vârf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graf care nu a fost selectat (deci nu se af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 în V) și pentru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ța memorată în vectorul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la vârful 3 este finită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Vârf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350380" y="4080218"/>
            <a:ext cx="421482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787465" y="979196"/>
            <a:ext cx="23860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4}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D=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925" y="1234518"/>
            <a:ext cx="2683630" cy="56041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901" y="1890668"/>
            <a:ext cx="2683630" cy="507559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7508740" y="1248372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38901" y="1890155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85994" y="1250875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975267" y="1249379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943299" y="1908426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416275" y="1248372"/>
            <a:ext cx="434559" cy="283662"/>
          </a:xfrm>
          <a:prstGeom prst="rect">
            <a:avLst/>
          </a:prstGeom>
          <a:solidFill>
            <a:srgbClr val="FF7C8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6260" y="759811"/>
            <a:ext cx="2782696" cy="2254856"/>
            <a:chOff x="296260" y="759811"/>
            <a:chExt cx="2782696" cy="2254856"/>
          </a:xfrm>
        </p:grpSpPr>
        <p:grpSp>
          <p:nvGrpSpPr>
            <p:cNvPr id="5" name="Group 4"/>
            <p:cNvGrpSpPr/>
            <p:nvPr/>
          </p:nvGrpSpPr>
          <p:grpSpPr>
            <a:xfrm>
              <a:off x="296260" y="759811"/>
              <a:ext cx="2782696" cy="2254856"/>
              <a:chOff x="296260" y="281175"/>
              <a:chExt cx="2443280" cy="213787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96260" y="281175"/>
                <a:ext cx="2443280" cy="2137870"/>
                <a:chOff x="754375" y="739290"/>
                <a:chExt cx="3359510" cy="2901396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754375" y="739290"/>
                  <a:ext cx="3359510" cy="2901396"/>
                  <a:chOff x="1365195" y="586585"/>
                  <a:chExt cx="3359510" cy="2901396"/>
                </a:xfrm>
              </p:grpSpPr>
              <p:cxnSp>
                <p:nvCxnSpPr>
                  <p:cNvPr id="19" name="Straight Arrow Connector 18"/>
                  <p:cNvCxnSpPr>
                    <a:stCxn id="22" idx="2"/>
                    <a:endCxn id="25" idx="5"/>
                  </p:cNvCxnSpPr>
                  <p:nvPr/>
                </p:nvCxnSpPr>
                <p:spPr>
                  <a:xfrm flipH="1" flipV="1">
                    <a:off x="1899037" y="1283022"/>
                    <a:ext cx="2367552" cy="1517787"/>
                  </a:xfrm>
                  <a:prstGeom prst="straightConnector1">
                    <a:avLst/>
                  </a:prstGeom>
                  <a:ln w="1270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>
                    <a:stCxn id="23" idx="0"/>
                  </p:cNvCxnSpPr>
                  <p:nvPr/>
                </p:nvCxnSpPr>
                <p:spPr>
                  <a:xfrm flipV="1">
                    <a:off x="2914474" y="1044700"/>
                    <a:ext cx="206829" cy="1985166"/>
                  </a:xfrm>
                  <a:prstGeom prst="straightConnector1">
                    <a:avLst/>
                  </a:prstGeom>
                  <a:ln w="28575"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Oval 20"/>
                  <p:cNvSpPr/>
                  <p:nvPr/>
                </p:nvSpPr>
                <p:spPr>
                  <a:xfrm>
                    <a:off x="4266590" y="119740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4266589" y="2571751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685416" y="3029866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1365195" y="241904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1508011" y="891996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26" name="Straight Arrow Connector 25"/>
                  <p:cNvCxnSpPr>
                    <a:stCxn id="21" idx="4"/>
                    <a:endCxn id="22" idx="0"/>
                  </p:cNvCxnSpPr>
                  <p:nvPr/>
                </p:nvCxnSpPr>
                <p:spPr>
                  <a:xfrm flipH="1">
                    <a:off x="4495647" y="1655521"/>
                    <a:ext cx="1" cy="916230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>
                    <a:stCxn id="22" idx="3"/>
                    <a:endCxn id="23" idx="6"/>
                  </p:cNvCxnSpPr>
                  <p:nvPr/>
                </p:nvCxnSpPr>
                <p:spPr>
                  <a:xfrm flipH="1">
                    <a:off x="3143531" y="2962777"/>
                    <a:ext cx="1190147" cy="296147"/>
                  </a:xfrm>
                  <a:prstGeom prst="straightConnector1">
                    <a:avLst/>
                  </a:prstGeom>
                  <a:ln w="28575"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/>
                  <p:cNvCxnSpPr>
                    <a:endCxn id="24" idx="7"/>
                  </p:cNvCxnSpPr>
                  <p:nvPr/>
                </p:nvCxnSpPr>
                <p:spPr>
                  <a:xfrm flipH="1">
                    <a:off x="1756221" y="977612"/>
                    <a:ext cx="1203113" cy="1508523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>
                    <a:stCxn id="23" idx="1"/>
                    <a:endCxn id="25" idx="4"/>
                  </p:cNvCxnSpPr>
                  <p:nvPr/>
                </p:nvCxnSpPr>
                <p:spPr>
                  <a:xfrm flipH="1" flipV="1">
                    <a:off x="1737069" y="1350111"/>
                    <a:ext cx="1015436" cy="1746844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Arrow Connector 29"/>
                  <p:cNvCxnSpPr>
                    <a:stCxn id="24" idx="6"/>
                    <a:endCxn id="21" idx="3"/>
                  </p:cNvCxnSpPr>
                  <p:nvPr/>
                </p:nvCxnSpPr>
                <p:spPr>
                  <a:xfrm flipV="1">
                    <a:off x="1823310" y="1588432"/>
                    <a:ext cx="2510369" cy="105967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Oval 30"/>
                  <p:cNvSpPr/>
                  <p:nvPr/>
                </p:nvSpPr>
                <p:spPr>
                  <a:xfrm>
                    <a:off x="2892244" y="586585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2" name="Straight Arrow Connector 31"/>
                  <p:cNvCxnSpPr>
                    <a:stCxn id="31" idx="5"/>
                  </p:cNvCxnSpPr>
                  <p:nvPr/>
                </p:nvCxnSpPr>
                <p:spPr>
                  <a:xfrm>
                    <a:off x="3283270" y="977611"/>
                    <a:ext cx="983319" cy="44885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>
                    <a:endCxn id="31" idx="2"/>
                  </p:cNvCxnSpPr>
                  <p:nvPr/>
                </p:nvCxnSpPr>
                <p:spPr>
                  <a:xfrm flipV="1">
                    <a:off x="1966125" y="815643"/>
                    <a:ext cx="926119" cy="305410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Rectangle 9"/>
                <p:cNvSpPr/>
                <p:nvPr/>
              </p:nvSpPr>
              <p:spPr>
                <a:xfrm>
                  <a:off x="1767668" y="2755875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212490" y="2237428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600136" y="976755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967104" y="1147988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774643" y="2117411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981562" y="3149720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934766" y="1864072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2921157" y="2428994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2295594" y="1551231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</a:p>
              </p:txBody>
            </p:sp>
          </p:grpSp>
          <p:cxnSp>
            <p:nvCxnSpPr>
              <p:cNvPr id="7" name="Straight Arrow Connector 6"/>
              <p:cNvCxnSpPr>
                <a:stCxn id="23" idx="2"/>
                <a:endCxn id="24" idx="5"/>
              </p:cNvCxnSpPr>
              <p:nvPr/>
            </p:nvCxnSpPr>
            <p:spPr>
              <a:xfrm flipH="1" flipV="1">
                <a:off x="580643" y="1919533"/>
                <a:ext cx="675778" cy="330733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>
                <a:off x="811084" y="2005769"/>
                <a:ext cx="222116" cy="16878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7" name="Oval 46"/>
            <p:cNvSpPr/>
            <p:nvPr/>
          </p:nvSpPr>
          <p:spPr>
            <a:xfrm>
              <a:off x="2687570" y="2296465"/>
              <a:ext cx="379459" cy="356030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1389804" y="2644106"/>
              <a:ext cx="379459" cy="356030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Oval 54"/>
          <p:cNvSpPr/>
          <p:nvPr/>
        </p:nvSpPr>
        <p:spPr>
          <a:xfrm>
            <a:off x="414318" y="995896"/>
            <a:ext cx="379459" cy="356030"/>
          </a:xfrm>
          <a:prstGeom prst="ellipse">
            <a:avLst/>
          </a:prstGeom>
          <a:solidFill>
            <a:srgbClr val="FF7C8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17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7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7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" grpId="0" animBg="1"/>
      <p:bldP spid="38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5737" y="726281"/>
                <a:ext cx="5414964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buFont typeface="Wingdings" panose="05000000000000000000" pitchFamily="2" charset="2"/>
                  <a:buChar char="q"/>
                </a:pP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Dacă selectăm vârful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drumurile către celelalte vârfuri se pot optimiza deoarece se poate obține un drum de cost mai mic care trece prin vârful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ro-RO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Font typeface="Wingdings" panose="05000000000000000000" pitchFamily="2" charset="2"/>
                  <a:buChar char="q"/>
                </a:pP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entru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fiecare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v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â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rf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care nu a 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fost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selectat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se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verific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ă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dac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ă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distan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ț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[x]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este mai mare decât distanța până la vârful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[6]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la care se adaugă costul arcului 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,x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În situația în care se întâmplă acest lucru 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[x]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modifică iar vârful care îl precede pe x pe drumul de la 3 la x va fi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o-RO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[1]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  <a:r>
                  <a:rPr lang="ro-RO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[6]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cost(6,1)=2+5=7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D[1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]=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7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și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T[1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]=6 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(drumul 3,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6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,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are costul mai mic decât drumul (3,1)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[2]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∞</a:t>
                </a:r>
                <a:r>
                  <a:rPr lang="ro-RO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[6]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cost(6,2)=5+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∞</a:t>
                </a:r>
                <a:endParaRPr lang="ro-RO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ro-RO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o-RO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[6]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cost(6,</a:t>
                </a:r>
                <a:r>
                  <a:rPr lang="ro-RO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∞</a:t>
                </a:r>
                <a:endParaRPr lang="ro-RO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37" y="726281"/>
                <a:ext cx="5414964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337" t="-456" r="-225" b="-1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586993"/>
              </p:ext>
            </p:extLst>
          </p:nvPr>
        </p:nvGraphicFramePr>
        <p:xfrm>
          <a:off x="6257869" y="1545958"/>
          <a:ext cx="2702928" cy="548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0488"/>
                <a:gridCol w="450488"/>
                <a:gridCol w="450488"/>
                <a:gridCol w="450488"/>
                <a:gridCol w="450488"/>
                <a:gridCol w="450488"/>
              </a:tblGrid>
              <a:tr h="29062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508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463664"/>
              </p:ext>
            </p:extLst>
          </p:nvPr>
        </p:nvGraphicFramePr>
        <p:xfrm>
          <a:off x="6250435" y="2171580"/>
          <a:ext cx="2710362" cy="58458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51727"/>
                <a:gridCol w="451727"/>
                <a:gridCol w="451727"/>
                <a:gridCol w="451727"/>
                <a:gridCol w="451727"/>
                <a:gridCol w="45172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78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293039" y="1539090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58584" y="2170051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77" y="1564480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26237" y="1545173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73157" y="1554826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73157" y="2188896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79358" y="2807221"/>
            <a:ext cx="2681438" cy="2071960"/>
            <a:chOff x="6279358" y="2807221"/>
            <a:chExt cx="2681438" cy="2071960"/>
          </a:xfrm>
        </p:grpSpPr>
        <p:grpSp>
          <p:nvGrpSpPr>
            <p:cNvPr id="16" name="Group 15"/>
            <p:cNvGrpSpPr/>
            <p:nvPr/>
          </p:nvGrpSpPr>
          <p:grpSpPr>
            <a:xfrm>
              <a:off x="6279358" y="2807221"/>
              <a:ext cx="2681438" cy="2071960"/>
              <a:chOff x="296260" y="281175"/>
              <a:chExt cx="2443280" cy="213787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96260" y="281175"/>
                <a:ext cx="2443280" cy="2137870"/>
                <a:chOff x="754375" y="739290"/>
                <a:chExt cx="3359510" cy="2901396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754375" y="739290"/>
                  <a:ext cx="3359510" cy="2901396"/>
                  <a:chOff x="1365195" y="586585"/>
                  <a:chExt cx="3359510" cy="2901396"/>
                </a:xfrm>
              </p:grpSpPr>
              <p:cxnSp>
                <p:nvCxnSpPr>
                  <p:cNvPr id="30" name="Straight Arrow Connector 29"/>
                  <p:cNvCxnSpPr>
                    <a:stCxn id="33" idx="2"/>
                    <a:endCxn id="36" idx="5"/>
                  </p:cNvCxnSpPr>
                  <p:nvPr/>
                </p:nvCxnSpPr>
                <p:spPr>
                  <a:xfrm flipH="1" flipV="1">
                    <a:off x="1899037" y="1283022"/>
                    <a:ext cx="2367552" cy="1517787"/>
                  </a:xfrm>
                  <a:prstGeom prst="straightConnector1">
                    <a:avLst/>
                  </a:prstGeom>
                  <a:ln w="28575"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Arrow Connector 30"/>
                  <p:cNvCxnSpPr>
                    <a:stCxn id="34" idx="0"/>
                  </p:cNvCxnSpPr>
                  <p:nvPr/>
                </p:nvCxnSpPr>
                <p:spPr>
                  <a:xfrm flipV="1">
                    <a:off x="2914474" y="1044700"/>
                    <a:ext cx="206829" cy="1985166"/>
                  </a:xfrm>
                  <a:prstGeom prst="straightConnector1">
                    <a:avLst/>
                  </a:prstGeom>
                  <a:ln w="12700">
                    <a:solidFill>
                      <a:srgbClr val="00206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Oval 31"/>
                  <p:cNvSpPr/>
                  <p:nvPr/>
                </p:nvSpPr>
                <p:spPr>
                  <a:xfrm>
                    <a:off x="4266590" y="119740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4266589" y="2571751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2685416" y="3029866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1365195" y="241904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1508011" y="891996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7" name="Straight Arrow Connector 36"/>
                  <p:cNvCxnSpPr>
                    <a:stCxn id="32" idx="4"/>
                    <a:endCxn id="33" idx="0"/>
                  </p:cNvCxnSpPr>
                  <p:nvPr/>
                </p:nvCxnSpPr>
                <p:spPr>
                  <a:xfrm flipH="1">
                    <a:off x="4495647" y="1655521"/>
                    <a:ext cx="1" cy="916230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Arrow Connector 37"/>
                  <p:cNvCxnSpPr>
                    <a:stCxn id="33" idx="3"/>
                    <a:endCxn id="34" idx="6"/>
                  </p:cNvCxnSpPr>
                  <p:nvPr/>
                </p:nvCxnSpPr>
                <p:spPr>
                  <a:xfrm flipH="1">
                    <a:off x="3143531" y="2962777"/>
                    <a:ext cx="1190147" cy="296147"/>
                  </a:xfrm>
                  <a:prstGeom prst="straightConnector1">
                    <a:avLst/>
                  </a:prstGeom>
                  <a:ln w="28575"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Arrow Connector 38"/>
                  <p:cNvCxnSpPr>
                    <a:endCxn id="35" idx="7"/>
                  </p:cNvCxnSpPr>
                  <p:nvPr/>
                </p:nvCxnSpPr>
                <p:spPr>
                  <a:xfrm flipH="1">
                    <a:off x="1756221" y="977612"/>
                    <a:ext cx="1203113" cy="1508523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Arrow Connector 39"/>
                  <p:cNvCxnSpPr>
                    <a:stCxn id="34" idx="1"/>
                    <a:endCxn id="36" idx="4"/>
                  </p:cNvCxnSpPr>
                  <p:nvPr/>
                </p:nvCxnSpPr>
                <p:spPr>
                  <a:xfrm flipH="1" flipV="1">
                    <a:off x="1737069" y="1350111"/>
                    <a:ext cx="1015436" cy="1746844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Arrow Connector 40"/>
                  <p:cNvCxnSpPr>
                    <a:stCxn id="35" idx="6"/>
                    <a:endCxn id="32" idx="3"/>
                  </p:cNvCxnSpPr>
                  <p:nvPr/>
                </p:nvCxnSpPr>
                <p:spPr>
                  <a:xfrm flipV="1">
                    <a:off x="1823310" y="1588432"/>
                    <a:ext cx="2510369" cy="105967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Oval 41"/>
                  <p:cNvSpPr/>
                  <p:nvPr/>
                </p:nvSpPr>
                <p:spPr>
                  <a:xfrm>
                    <a:off x="2892244" y="586585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43" name="Straight Arrow Connector 42"/>
                  <p:cNvCxnSpPr>
                    <a:stCxn id="42" idx="5"/>
                  </p:cNvCxnSpPr>
                  <p:nvPr/>
                </p:nvCxnSpPr>
                <p:spPr>
                  <a:xfrm>
                    <a:off x="3283270" y="977611"/>
                    <a:ext cx="983319" cy="44885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Arrow Connector 43"/>
                  <p:cNvCxnSpPr>
                    <a:endCxn id="42" idx="2"/>
                  </p:cNvCxnSpPr>
                  <p:nvPr/>
                </p:nvCxnSpPr>
                <p:spPr>
                  <a:xfrm flipV="1">
                    <a:off x="1966125" y="815643"/>
                    <a:ext cx="926119" cy="305410"/>
                  </a:xfrm>
                  <a:prstGeom prst="straightConnector1">
                    <a:avLst/>
                  </a:prstGeom>
                  <a:ln w="28575"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" name="Rectangle 20"/>
                <p:cNvSpPr/>
                <p:nvPr/>
              </p:nvSpPr>
              <p:spPr>
                <a:xfrm>
                  <a:off x="1767668" y="2755875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212490" y="2237428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600136" y="976755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967104" y="1147988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774643" y="2117411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981562" y="3149720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934766" y="1864072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921157" y="2428994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295594" y="1551231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</a:p>
              </p:txBody>
            </p:sp>
          </p:grpSp>
          <p:cxnSp>
            <p:nvCxnSpPr>
              <p:cNvPr id="18" name="Straight Arrow Connector 17"/>
              <p:cNvCxnSpPr>
                <a:stCxn id="34" idx="2"/>
                <a:endCxn id="35" idx="5"/>
              </p:cNvCxnSpPr>
              <p:nvPr/>
            </p:nvCxnSpPr>
            <p:spPr>
              <a:xfrm flipH="1" flipV="1">
                <a:off x="580643" y="1919533"/>
                <a:ext cx="675778" cy="330733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811084" y="2005769"/>
                <a:ext cx="222116" cy="16878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5" name="Oval 44"/>
            <p:cNvSpPr/>
            <p:nvPr/>
          </p:nvSpPr>
          <p:spPr>
            <a:xfrm>
              <a:off x="8595144" y="4220859"/>
              <a:ext cx="365651" cy="327151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7333110" y="4552028"/>
              <a:ext cx="365651" cy="327151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399782" y="3011692"/>
              <a:ext cx="365651" cy="327151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5871023" y="1251165"/>
            <a:ext cx="308977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6}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620075" y="1566430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526235" y="1547123"/>
            <a:ext cx="434559" cy="283662"/>
          </a:xfrm>
          <a:prstGeom prst="rect">
            <a:avLst/>
          </a:prstGeom>
          <a:solidFill>
            <a:srgbClr val="CC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073155" y="1556776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73155" y="2190846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6279356" y="2809171"/>
            <a:ext cx="2681438" cy="2071960"/>
            <a:chOff x="6279358" y="2807221"/>
            <a:chExt cx="2681438" cy="2071960"/>
          </a:xfrm>
        </p:grpSpPr>
        <p:grpSp>
          <p:nvGrpSpPr>
            <p:cNvPr id="56" name="Group 55"/>
            <p:cNvGrpSpPr/>
            <p:nvPr/>
          </p:nvGrpSpPr>
          <p:grpSpPr>
            <a:xfrm>
              <a:off x="6279358" y="2807221"/>
              <a:ext cx="2681438" cy="2071960"/>
              <a:chOff x="296260" y="281175"/>
              <a:chExt cx="2443280" cy="2137870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296260" y="281175"/>
                <a:ext cx="2443280" cy="2137870"/>
                <a:chOff x="754375" y="739290"/>
                <a:chExt cx="3359510" cy="2901396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754375" y="739290"/>
                  <a:ext cx="3359510" cy="2901396"/>
                  <a:chOff x="1365195" y="586585"/>
                  <a:chExt cx="3359510" cy="2901396"/>
                </a:xfrm>
              </p:grpSpPr>
              <p:cxnSp>
                <p:nvCxnSpPr>
                  <p:cNvPr id="73" name="Straight Arrow Connector 72"/>
                  <p:cNvCxnSpPr>
                    <a:stCxn id="76" idx="2"/>
                    <a:endCxn id="79" idx="5"/>
                  </p:cNvCxnSpPr>
                  <p:nvPr/>
                </p:nvCxnSpPr>
                <p:spPr>
                  <a:xfrm flipH="1" flipV="1">
                    <a:off x="1899037" y="1283022"/>
                    <a:ext cx="2367552" cy="1517787"/>
                  </a:xfrm>
                  <a:prstGeom prst="straightConnector1">
                    <a:avLst/>
                  </a:prstGeom>
                  <a:ln w="28575"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Arrow Connector 73"/>
                  <p:cNvCxnSpPr>
                    <a:stCxn id="77" idx="0"/>
                  </p:cNvCxnSpPr>
                  <p:nvPr/>
                </p:nvCxnSpPr>
                <p:spPr>
                  <a:xfrm flipV="1">
                    <a:off x="2914474" y="1044700"/>
                    <a:ext cx="206829" cy="1985166"/>
                  </a:xfrm>
                  <a:prstGeom prst="straightConnector1">
                    <a:avLst/>
                  </a:prstGeom>
                  <a:ln w="12700">
                    <a:solidFill>
                      <a:srgbClr val="00206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Oval 74"/>
                  <p:cNvSpPr/>
                  <p:nvPr/>
                </p:nvSpPr>
                <p:spPr>
                  <a:xfrm>
                    <a:off x="4266590" y="119740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6" name="Oval 75"/>
                  <p:cNvSpPr/>
                  <p:nvPr/>
                </p:nvSpPr>
                <p:spPr>
                  <a:xfrm>
                    <a:off x="4266589" y="2571751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2685416" y="3029866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8" name="Oval 77"/>
                  <p:cNvSpPr/>
                  <p:nvPr/>
                </p:nvSpPr>
                <p:spPr>
                  <a:xfrm>
                    <a:off x="1365195" y="2419046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>
                  <a:xfrm>
                    <a:off x="1508011" y="891996"/>
                    <a:ext cx="458115" cy="458115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80" name="Straight Arrow Connector 79"/>
                  <p:cNvCxnSpPr>
                    <a:stCxn id="75" idx="4"/>
                    <a:endCxn id="76" idx="0"/>
                  </p:cNvCxnSpPr>
                  <p:nvPr/>
                </p:nvCxnSpPr>
                <p:spPr>
                  <a:xfrm flipH="1">
                    <a:off x="4495647" y="1655521"/>
                    <a:ext cx="1" cy="916230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Arrow Connector 80"/>
                  <p:cNvCxnSpPr>
                    <a:stCxn id="76" idx="3"/>
                    <a:endCxn id="77" idx="6"/>
                  </p:cNvCxnSpPr>
                  <p:nvPr/>
                </p:nvCxnSpPr>
                <p:spPr>
                  <a:xfrm flipH="1">
                    <a:off x="3143531" y="2962777"/>
                    <a:ext cx="1190147" cy="296147"/>
                  </a:xfrm>
                  <a:prstGeom prst="straightConnector1">
                    <a:avLst/>
                  </a:prstGeom>
                  <a:ln w="28575"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Arrow Connector 81"/>
                  <p:cNvCxnSpPr>
                    <a:endCxn id="78" idx="7"/>
                  </p:cNvCxnSpPr>
                  <p:nvPr/>
                </p:nvCxnSpPr>
                <p:spPr>
                  <a:xfrm flipH="1">
                    <a:off x="1756221" y="977612"/>
                    <a:ext cx="1203113" cy="1508523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Arrow Connector 82"/>
                  <p:cNvCxnSpPr>
                    <a:stCxn id="77" idx="1"/>
                    <a:endCxn id="79" idx="4"/>
                  </p:cNvCxnSpPr>
                  <p:nvPr/>
                </p:nvCxnSpPr>
                <p:spPr>
                  <a:xfrm flipH="1" flipV="1">
                    <a:off x="1737069" y="1350111"/>
                    <a:ext cx="1015436" cy="1746844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Arrow Connector 83"/>
                  <p:cNvCxnSpPr>
                    <a:stCxn id="78" idx="6"/>
                    <a:endCxn id="75" idx="3"/>
                  </p:cNvCxnSpPr>
                  <p:nvPr/>
                </p:nvCxnSpPr>
                <p:spPr>
                  <a:xfrm flipV="1">
                    <a:off x="1823310" y="1588432"/>
                    <a:ext cx="2510369" cy="105967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5" name="Oval 84"/>
                  <p:cNvSpPr/>
                  <p:nvPr/>
                </p:nvSpPr>
                <p:spPr>
                  <a:xfrm>
                    <a:off x="2892244" y="586585"/>
                    <a:ext cx="458115" cy="458115"/>
                  </a:xfrm>
                  <a:prstGeom prst="ellips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86" name="Straight Arrow Connector 85"/>
                  <p:cNvCxnSpPr>
                    <a:stCxn id="85" idx="5"/>
                  </p:cNvCxnSpPr>
                  <p:nvPr/>
                </p:nvCxnSpPr>
                <p:spPr>
                  <a:xfrm>
                    <a:off x="3283270" y="977611"/>
                    <a:ext cx="983319" cy="448852"/>
                  </a:xfrm>
                  <a:prstGeom prst="straightConnector1">
                    <a:avLst/>
                  </a:prstGeom>
                  <a:ln w="12700">
                    <a:solidFill>
                      <a:schemeClr val="accent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Arrow Connector 86"/>
                  <p:cNvCxnSpPr>
                    <a:endCxn id="85" idx="2"/>
                  </p:cNvCxnSpPr>
                  <p:nvPr/>
                </p:nvCxnSpPr>
                <p:spPr>
                  <a:xfrm flipV="1">
                    <a:off x="1966125" y="815643"/>
                    <a:ext cx="926119" cy="305410"/>
                  </a:xfrm>
                  <a:prstGeom prst="straightConnector1">
                    <a:avLst/>
                  </a:prstGeom>
                  <a:ln w="28575"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4" name="Rectangle 63"/>
                <p:cNvSpPr/>
                <p:nvPr/>
              </p:nvSpPr>
              <p:spPr>
                <a:xfrm>
                  <a:off x="1767668" y="2755875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1212490" y="2237428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1600136" y="976755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2967104" y="1147988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3774643" y="2117411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sz="14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2981562" y="3149720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2934766" y="1864072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2921157" y="2428994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2295594" y="1551231"/>
                  <a:ext cx="305409" cy="229058"/>
                </a:xfrm>
                <a:prstGeom prst="rect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>
                      <a:solidFill>
                        <a:schemeClr val="accent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</a:p>
              </p:txBody>
            </p:sp>
          </p:grpSp>
          <p:cxnSp>
            <p:nvCxnSpPr>
              <p:cNvPr id="61" name="Straight Arrow Connector 60"/>
              <p:cNvCxnSpPr>
                <a:stCxn id="77" idx="2"/>
                <a:endCxn id="78" idx="5"/>
              </p:cNvCxnSpPr>
              <p:nvPr/>
            </p:nvCxnSpPr>
            <p:spPr>
              <a:xfrm flipH="1" flipV="1">
                <a:off x="580643" y="1919533"/>
                <a:ext cx="675778" cy="330733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Rectangle 61"/>
              <p:cNvSpPr/>
              <p:nvPr/>
            </p:nvSpPr>
            <p:spPr>
              <a:xfrm>
                <a:off x="811084" y="2005769"/>
                <a:ext cx="222116" cy="16878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7" name="Oval 56"/>
            <p:cNvSpPr/>
            <p:nvPr/>
          </p:nvSpPr>
          <p:spPr>
            <a:xfrm>
              <a:off x="8595144" y="4220859"/>
              <a:ext cx="365651" cy="327151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7333110" y="4552028"/>
              <a:ext cx="365651" cy="327151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399782" y="3011692"/>
              <a:ext cx="365651" cy="327151"/>
            </a:xfrm>
            <a:prstGeom prst="ellipse">
              <a:avLst/>
            </a:prstGeom>
            <a:solidFill>
              <a:srgbClr val="FF7C8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6293039" y="1539089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64910" y="2188895"/>
            <a:ext cx="407194" cy="264355"/>
          </a:xfrm>
          <a:prstGeom prst="rect">
            <a:avLst/>
          </a:prstGeom>
          <a:solidFill>
            <a:srgbClr val="CC99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7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>
        <p:push dir="u"/>
      </p:transition>
    </mc:Choice>
    <mc:Fallback xmlns="">
      <p:transition spd="slow" advClick="0" advTm="10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0"/>
                            </p:stCondLst>
                            <p:childTnLst>
                              <p:par>
                                <p:cTn id="2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500"/>
                            </p:stCondLst>
                            <p:childTnLst>
                              <p:par>
                                <p:cTn id="30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6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6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Lyme Disease by Slidesgo">
  <a:themeElements>
    <a:clrScheme name="Simple Light">
      <a:dk1>
        <a:srgbClr val="F3F3F3"/>
      </a:dk1>
      <a:lt1>
        <a:srgbClr val="2B508D"/>
      </a:lt1>
      <a:dk2>
        <a:srgbClr val="0098C5"/>
      </a:dk2>
      <a:lt2>
        <a:srgbClr val="3FE9DB"/>
      </a:lt2>
      <a:accent1>
        <a:srgbClr val="434343"/>
      </a:accent1>
      <a:accent2>
        <a:srgbClr val="F3F3F3"/>
      </a:accent2>
      <a:accent3>
        <a:srgbClr val="2B508D"/>
      </a:accent3>
      <a:accent4>
        <a:srgbClr val="0098C5"/>
      </a:accent4>
      <a:accent5>
        <a:srgbClr val="3FE9DB"/>
      </a:accent5>
      <a:accent6>
        <a:srgbClr val="F8F8F6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2037</Words>
  <Application>Microsoft Office PowerPoint</Application>
  <PresentationFormat>On-screen Show (16:9)</PresentationFormat>
  <Paragraphs>848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Barlow Semi Condensed</vt:lpstr>
      <vt:lpstr>BenchNine</vt:lpstr>
      <vt:lpstr>Cambria Math</vt:lpstr>
      <vt:lpstr>Didact Gothic</vt:lpstr>
      <vt:lpstr>Josefin Slab SemiBold</vt:lpstr>
      <vt:lpstr>Roboto Light</vt:lpstr>
      <vt:lpstr>Times New Roman</vt:lpstr>
      <vt:lpstr>Wingdings</vt:lpstr>
      <vt:lpstr>Lyme Disease by Slidesgo</vt:lpstr>
      <vt:lpstr>Algoritmul lui Dijkstra</vt:lpstr>
      <vt:lpstr>Algoritmul lui Dijkstra</vt:lpstr>
      <vt:lpstr>PowerPoint Presentation</vt:lpstr>
      <vt:lpstr>Algoritmul lui Dijkstra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Algoritmul lui Dijkstra</dc:title>
  <dc:creator>ISJ</dc:creator>
  <cp:lastModifiedBy>ISJ</cp:lastModifiedBy>
  <cp:revision>42</cp:revision>
  <dcterms:modified xsi:type="dcterms:W3CDTF">2020-05-02T07:38:44Z</dcterms:modified>
</cp:coreProperties>
</file>