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0" r:id="rId5"/>
    <p:sldId id="261" r:id="rId6"/>
    <p:sldId id="263" r:id="rId7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CDDA4DD6-523C-4BA9-80D7-FB6D49D4CA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="" xmlns:a16="http://schemas.microsoft.com/office/drawing/2014/main" id="{013F90D2-0315-425E-9457-33550F4CCC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Faceți clic pentru a edita stilul de subtitlu coordonator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="" xmlns:a16="http://schemas.microsoft.com/office/drawing/2014/main" id="{6DC12181-FB5F-4DAC-8D8F-14B00D30F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98F9A-3068-4C63-8CEE-677875CFEFCF}" type="datetimeFigureOut">
              <a:rPr lang="ro-RO" smtClean="0"/>
              <a:t>24.05.2020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="" xmlns:a16="http://schemas.microsoft.com/office/drawing/2014/main" id="{FB93D1BF-CCFF-44C8-BAE4-710032F0C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="" xmlns:a16="http://schemas.microsoft.com/office/drawing/2014/main" id="{1B20FFF2-F7A5-49E7-8295-D59F5A4C4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8057E-8F3D-423E-B52C-9BE10C21895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53335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09D2BB16-B31C-4B5F-80B0-7AF31D5FD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vertical 2">
            <a:extLst>
              <a:ext uri="{FF2B5EF4-FFF2-40B4-BE49-F238E27FC236}">
                <a16:creationId xmlns="" xmlns:a16="http://schemas.microsoft.com/office/drawing/2014/main" id="{BA0C2359-CDAD-4B8D-ABCC-77CDEF94EE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="" xmlns:a16="http://schemas.microsoft.com/office/drawing/2014/main" id="{D7029DF2-987D-4ABB-A733-5D5308530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98F9A-3068-4C63-8CEE-677875CFEFCF}" type="datetimeFigureOut">
              <a:rPr lang="ro-RO" smtClean="0"/>
              <a:t>24.05.2020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="" xmlns:a16="http://schemas.microsoft.com/office/drawing/2014/main" id="{C046A695-A073-4D24-B2B3-1C8B4C9F5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="" xmlns:a16="http://schemas.microsoft.com/office/drawing/2014/main" id="{30F7134E-A242-4035-9EB4-C1134C5BF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8057E-8F3D-423E-B52C-9BE10C21895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99175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>
            <a:extLst>
              <a:ext uri="{FF2B5EF4-FFF2-40B4-BE49-F238E27FC236}">
                <a16:creationId xmlns="" xmlns:a16="http://schemas.microsoft.com/office/drawing/2014/main" id="{E78E2AD1-10E1-4F12-885D-85D082CF11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vertical 2">
            <a:extLst>
              <a:ext uri="{FF2B5EF4-FFF2-40B4-BE49-F238E27FC236}">
                <a16:creationId xmlns="" xmlns:a16="http://schemas.microsoft.com/office/drawing/2014/main" id="{23F8CCAD-37C9-40AB-BC93-243E8DF932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="" xmlns:a16="http://schemas.microsoft.com/office/drawing/2014/main" id="{925E7C1B-BD9A-4C29-9B91-E941058E1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98F9A-3068-4C63-8CEE-677875CFEFCF}" type="datetimeFigureOut">
              <a:rPr lang="ro-RO" smtClean="0"/>
              <a:t>24.05.2020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="" xmlns:a16="http://schemas.microsoft.com/office/drawing/2014/main" id="{7E0040A2-35C8-4C44-BBEA-D83654309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="" xmlns:a16="http://schemas.microsoft.com/office/drawing/2014/main" id="{7F5E866F-B15A-40E4-B559-BD7C7A4E3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8057E-8F3D-423E-B52C-9BE10C21895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72769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39A2F59E-7D22-420F-8106-A483E5906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="" xmlns:a16="http://schemas.microsoft.com/office/drawing/2014/main" id="{33769866-603B-44D0-872C-AE4FE672F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="" xmlns:a16="http://schemas.microsoft.com/office/drawing/2014/main" id="{8568FCF7-428F-44C5-BC9A-4B56E71FE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98F9A-3068-4C63-8CEE-677875CFEFCF}" type="datetimeFigureOut">
              <a:rPr lang="ro-RO" smtClean="0"/>
              <a:t>24.05.2020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="" xmlns:a16="http://schemas.microsoft.com/office/drawing/2014/main" id="{0B66D1A5-98D4-4967-BC11-B2B9DB813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="" xmlns:a16="http://schemas.microsoft.com/office/drawing/2014/main" id="{C1AE78BF-2851-42C1-B81E-86C0D4E57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8057E-8F3D-423E-B52C-9BE10C21895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57635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EF1C9557-91EB-4BE8-9850-BE1EECE6F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="" xmlns:a16="http://schemas.microsoft.com/office/drawing/2014/main" id="{EA26586B-2885-442F-9D10-C435E6BFF2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="" xmlns:a16="http://schemas.microsoft.com/office/drawing/2014/main" id="{6D2C71D4-DEC9-44E5-AA1F-0424E47AB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98F9A-3068-4C63-8CEE-677875CFEFCF}" type="datetimeFigureOut">
              <a:rPr lang="ro-RO" smtClean="0"/>
              <a:t>24.05.2020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="" xmlns:a16="http://schemas.microsoft.com/office/drawing/2014/main" id="{A47F5293-06EB-4063-82D8-662806F98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="" xmlns:a16="http://schemas.microsoft.com/office/drawing/2014/main" id="{EE3B6D46-B97C-49CF-A579-293672E62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8057E-8F3D-423E-B52C-9BE10C21895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5236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F5119669-0E96-4BA4-8934-314ECBD36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="" xmlns:a16="http://schemas.microsoft.com/office/drawing/2014/main" id="{D5430805-57B3-41DA-926A-5FAB0CDAAF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="" xmlns:a16="http://schemas.microsoft.com/office/drawing/2014/main" id="{1BD9ADFC-F9BD-4C9B-A522-F390BD8BB2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="" xmlns:a16="http://schemas.microsoft.com/office/drawing/2014/main" id="{D62CB181-70E0-4333-873C-7A9F985B5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98F9A-3068-4C63-8CEE-677875CFEFCF}" type="datetimeFigureOut">
              <a:rPr lang="ro-RO" smtClean="0"/>
              <a:t>24.05.2020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="" xmlns:a16="http://schemas.microsoft.com/office/drawing/2014/main" id="{7824F930-98C3-4CBD-BA27-D9FB812EF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="" xmlns:a16="http://schemas.microsoft.com/office/drawing/2014/main" id="{6E5A135A-919C-4915-9FE8-D46F4278F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8057E-8F3D-423E-B52C-9BE10C21895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98798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2D7ACBFE-F74E-4CEC-8E7A-9E41D3530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="" xmlns:a16="http://schemas.microsoft.com/office/drawing/2014/main" id="{8D21404B-EBC2-4155-AD95-C474CEDE4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="" xmlns:a16="http://schemas.microsoft.com/office/drawing/2014/main" id="{FA12BA71-C0BB-4326-81BF-94202FB1A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text 4">
            <a:extLst>
              <a:ext uri="{FF2B5EF4-FFF2-40B4-BE49-F238E27FC236}">
                <a16:creationId xmlns="" xmlns:a16="http://schemas.microsoft.com/office/drawing/2014/main" id="{2A64DE3B-BD1F-4420-9B63-FEECC6E393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Substituent conținut 5">
            <a:extLst>
              <a:ext uri="{FF2B5EF4-FFF2-40B4-BE49-F238E27FC236}">
                <a16:creationId xmlns="" xmlns:a16="http://schemas.microsoft.com/office/drawing/2014/main" id="{2AD0B6A5-58B4-4E7C-B1A1-768D15C8DF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7" name="Substituent dată 6">
            <a:extLst>
              <a:ext uri="{FF2B5EF4-FFF2-40B4-BE49-F238E27FC236}">
                <a16:creationId xmlns="" xmlns:a16="http://schemas.microsoft.com/office/drawing/2014/main" id="{181B4D0E-9ACE-4F84-BEC8-349E05271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98F9A-3068-4C63-8CEE-677875CFEFCF}" type="datetimeFigureOut">
              <a:rPr lang="ro-RO" smtClean="0"/>
              <a:t>24.05.2020</a:t>
            </a:fld>
            <a:endParaRPr lang="ro-RO"/>
          </a:p>
        </p:txBody>
      </p:sp>
      <p:sp>
        <p:nvSpPr>
          <p:cNvPr id="8" name="Substituent subsol 7">
            <a:extLst>
              <a:ext uri="{FF2B5EF4-FFF2-40B4-BE49-F238E27FC236}">
                <a16:creationId xmlns="" xmlns:a16="http://schemas.microsoft.com/office/drawing/2014/main" id="{7140B617-442A-4617-BEE8-6E9943EAC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ubstituent număr diapozitiv 8">
            <a:extLst>
              <a:ext uri="{FF2B5EF4-FFF2-40B4-BE49-F238E27FC236}">
                <a16:creationId xmlns="" xmlns:a16="http://schemas.microsoft.com/office/drawing/2014/main" id="{6DBF1FC6-126D-4255-AD12-9E117BFC0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8057E-8F3D-423E-B52C-9BE10C21895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33690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BDB883A6-A7D8-411F-A3E1-105D13A2F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dată 2">
            <a:extLst>
              <a:ext uri="{FF2B5EF4-FFF2-40B4-BE49-F238E27FC236}">
                <a16:creationId xmlns="" xmlns:a16="http://schemas.microsoft.com/office/drawing/2014/main" id="{23802A69-0B31-42E9-A511-1C585E919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98F9A-3068-4C63-8CEE-677875CFEFCF}" type="datetimeFigureOut">
              <a:rPr lang="ro-RO" smtClean="0"/>
              <a:t>24.05.2020</a:t>
            </a:fld>
            <a:endParaRPr lang="ro-RO"/>
          </a:p>
        </p:txBody>
      </p:sp>
      <p:sp>
        <p:nvSpPr>
          <p:cNvPr id="4" name="Substituent subsol 3">
            <a:extLst>
              <a:ext uri="{FF2B5EF4-FFF2-40B4-BE49-F238E27FC236}">
                <a16:creationId xmlns="" xmlns:a16="http://schemas.microsoft.com/office/drawing/2014/main" id="{B56DB4F9-CADE-4A03-B6F9-D2BAB4B5A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="" xmlns:a16="http://schemas.microsoft.com/office/drawing/2014/main" id="{94718CD3-C287-4F37-8B52-9CDF148A3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8057E-8F3D-423E-B52C-9BE10C21895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35390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>
            <a:extLst>
              <a:ext uri="{FF2B5EF4-FFF2-40B4-BE49-F238E27FC236}">
                <a16:creationId xmlns="" xmlns:a16="http://schemas.microsoft.com/office/drawing/2014/main" id="{189B0310-688C-46EB-96A8-4899A41F2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98F9A-3068-4C63-8CEE-677875CFEFCF}" type="datetimeFigureOut">
              <a:rPr lang="ro-RO" smtClean="0"/>
              <a:t>24.05.2020</a:t>
            </a:fld>
            <a:endParaRPr lang="ro-RO"/>
          </a:p>
        </p:txBody>
      </p:sp>
      <p:sp>
        <p:nvSpPr>
          <p:cNvPr id="3" name="Substituent subsol 2">
            <a:extLst>
              <a:ext uri="{FF2B5EF4-FFF2-40B4-BE49-F238E27FC236}">
                <a16:creationId xmlns="" xmlns:a16="http://schemas.microsoft.com/office/drawing/2014/main" id="{AC416D41-5DEC-4D09-9366-2D5D29FAF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>
            <a:extLst>
              <a:ext uri="{FF2B5EF4-FFF2-40B4-BE49-F238E27FC236}">
                <a16:creationId xmlns="" xmlns:a16="http://schemas.microsoft.com/office/drawing/2014/main" id="{0AD86BC1-A5CB-4014-99BD-E582D869D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8057E-8F3D-423E-B52C-9BE10C21895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21938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EB72800C-C34E-4E3C-A24D-1C1F2AFA5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="" xmlns:a16="http://schemas.microsoft.com/office/drawing/2014/main" id="{65301312-3A71-4147-9DA6-ECDC3B2E8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text 3">
            <a:extLst>
              <a:ext uri="{FF2B5EF4-FFF2-40B4-BE49-F238E27FC236}">
                <a16:creationId xmlns="" xmlns:a16="http://schemas.microsoft.com/office/drawing/2014/main" id="{94ED4421-6393-49EE-977A-B539E87325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="" xmlns:a16="http://schemas.microsoft.com/office/drawing/2014/main" id="{BEC262EB-8546-49FF-A197-26FDFAD20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98F9A-3068-4C63-8CEE-677875CFEFCF}" type="datetimeFigureOut">
              <a:rPr lang="ro-RO" smtClean="0"/>
              <a:t>24.05.2020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="" xmlns:a16="http://schemas.microsoft.com/office/drawing/2014/main" id="{E8A24288-EA1B-423F-8CBF-51CCF838B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="" xmlns:a16="http://schemas.microsoft.com/office/drawing/2014/main" id="{0E0C9CC5-5326-45D0-8595-33EEF1D23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8057E-8F3D-423E-B52C-9BE10C21895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08113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3009E3EF-58CD-45D1-9221-B8659F926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imagine 2">
            <a:extLst>
              <a:ext uri="{FF2B5EF4-FFF2-40B4-BE49-F238E27FC236}">
                <a16:creationId xmlns="" xmlns:a16="http://schemas.microsoft.com/office/drawing/2014/main" id="{B72F5B4D-4660-4762-89B1-1F121C79EE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Substituent text 3">
            <a:extLst>
              <a:ext uri="{FF2B5EF4-FFF2-40B4-BE49-F238E27FC236}">
                <a16:creationId xmlns="" xmlns:a16="http://schemas.microsoft.com/office/drawing/2014/main" id="{A4093599-E881-4DE5-BD79-F76AA82426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="" xmlns:a16="http://schemas.microsoft.com/office/drawing/2014/main" id="{0E385DC3-AC95-4DDA-B666-CF3C3CC89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98F9A-3068-4C63-8CEE-677875CFEFCF}" type="datetimeFigureOut">
              <a:rPr lang="ro-RO" smtClean="0"/>
              <a:t>24.05.2020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="" xmlns:a16="http://schemas.microsoft.com/office/drawing/2014/main" id="{F1E39CCC-32F4-4D92-AD1C-DD0A1EF20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="" xmlns:a16="http://schemas.microsoft.com/office/drawing/2014/main" id="{1C5B7155-4BA2-4D11-9D71-9485F9E68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8057E-8F3D-423E-B52C-9BE10C21895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4622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>
            <a:extLst>
              <a:ext uri="{FF2B5EF4-FFF2-40B4-BE49-F238E27FC236}">
                <a16:creationId xmlns="" xmlns:a16="http://schemas.microsoft.com/office/drawing/2014/main" id="{1C73E599-D136-4A8E-B121-C60F7A14D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="" xmlns:a16="http://schemas.microsoft.com/office/drawing/2014/main" id="{2D58B1B5-CF3A-4025-B171-A65765B7C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="" xmlns:a16="http://schemas.microsoft.com/office/drawing/2014/main" id="{C7143F22-C4B9-4385-90B4-A7D04633CC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98F9A-3068-4C63-8CEE-677875CFEFCF}" type="datetimeFigureOut">
              <a:rPr lang="ro-RO" smtClean="0"/>
              <a:t>24.05.2020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="" xmlns:a16="http://schemas.microsoft.com/office/drawing/2014/main" id="{A963BDF4-4371-45C7-9F37-B471156D01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="" xmlns:a16="http://schemas.microsoft.com/office/drawing/2014/main" id="{62B38BA3-16DC-4C6F-BD27-B6BAC6BE7D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8057E-8F3D-423E-B52C-9BE10C21895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31649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fif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oxologia.ro/" TargetMode="External"/><Relationship Id="rId2" Type="http://schemas.openxmlformats.org/officeDocument/2006/relationships/hyperlink" Target="http://facerealumii.ro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bibliaortodoxa.ro/" TargetMode="External"/><Relationship Id="rId5" Type="http://schemas.openxmlformats.org/officeDocument/2006/relationships/hyperlink" Target="http://marturieathonita.ro/" TargetMode="External"/><Relationship Id="rId4" Type="http://schemas.openxmlformats.org/officeDocument/2006/relationships/hyperlink" Target="http://ziarullumina.r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503D7DAB-23CF-4C89-9B6B-10BF15499E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2869" y="852938"/>
            <a:ext cx="9766169" cy="1527142"/>
          </a:xfrm>
        </p:spPr>
        <p:txBody>
          <a:bodyPr>
            <a:normAutofit/>
          </a:bodyPr>
          <a:lstStyle/>
          <a:p>
            <a:endParaRPr lang="ro-RO" dirty="0"/>
          </a:p>
        </p:txBody>
      </p:sp>
      <p:sp>
        <p:nvSpPr>
          <p:cNvPr id="3" name="Subtitlu 2">
            <a:extLst>
              <a:ext uri="{FF2B5EF4-FFF2-40B4-BE49-F238E27FC236}">
                <a16:creationId xmlns="" xmlns:a16="http://schemas.microsoft.com/office/drawing/2014/main" id="{69AD5AC5-6FF4-4176-8F44-9B113548F9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09636" y="5099608"/>
            <a:ext cx="2271859" cy="731705"/>
          </a:xfrm>
        </p:spPr>
        <p:txBody>
          <a:bodyPr>
            <a:normAutofit/>
          </a:bodyPr>
          <a:lstStyle/>
          <a:p>
            <a:endParaRPr lang="ro-RO" sz="1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Imagine 11">
            <a:extLst>
              <a:ext uri="{FF2B5EF4-FFF2-40B4-BE49-F238E27FC236}">
                <a16:creationId xmlns="" xmlns:a16="http://schemas.microsoft.com/office/drawing/2014/main" id="{B4AF996B-FEA9-45B3-BAA6-E3B6BAA713C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54204"/>
            <a:ext cx="12264272" cy="6966408"/>
          </a:xfrm>
          <a:prstGeom prst="rect">
            <a:avLst/>
          </a:prstGeom>
        </p:spPr>
      </p:pic>
      <p:sp>
        <p:nvSpPr>
          <p:cNvPr id="13" name="Dreptunghi 12">
            <a:extLst>
              <a:ext uri="{FF2B5EF4-FFF2-40B4-BE49-F238E27FC236}">
                <a16:creationId xmlns="" xmlns:a16="http://schemas.microsoft.com/office/drawing/2014/main" id="{4261C0C8-B2F1-4B7D-AC3E-CA12ECEA575F}"/>
              </a:ext>
            </a:extLst>
          </p:cNvPr>
          <p:cNvSpPr/>
          <p:nvPr/>
        </p:nvSpPr>
        <p:spPr>
          <a:xfrm>
            <a:off x="940950" y="5292704"/>
            <a:ext cx="504648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”Atunci luând Domnul Dumnezeu țărână din pământ, a făcut pe om și a suflat în fața lui suflare de viață și s-a făcut omul ființă vie.”</a:t>
            </a:r>
          </a:p>
          <a:p>
            <a:pPr algn="r"/>
            <a:r>
              <a:rPr lang="ro-RO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(Facere 2,7)</a:t>
            </a:r>
          </a:p>
        </p:txBody>
      </p:sp>
      <p:sp>
        <p:nvSpPr>
          <p:cNvPr id="5" name="Dreptunghi 4">
            <a:extLst>
              <a:ext uri="{FF2B5EF4-FFF2-40B4-BE49-F238E27FC236}">
                <a16:creationId xmlns="" xmlns:a16="http://schemas.microsoft.com/office/drawing/2014/main" id="{1EDD5519-5AF1-47BC-9E20-56DE786866E7}"/>
              </a:ext>
            </a:extLst>
          </p:cNvPr>
          <p:cNvSpPr/>
          <p:nvPr/>
        </p:nvSpPr>
        <p:spPr>
          <a:xfrm>
            <a:off x="2158738" y="683146"/>
            <a:ext cx="33559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 FAMILIE</a:t>
            </a:r>
          </a:p>
          <a:p>
            <a:pPr algn="ctr"/>
            <a:r>
              <a:rPr lang="ro-RO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 ȘI EVA</a:t>
            </a:r>
          </a:p>
        </p:txBody>
      </p:sp>
      <p:sp>
        <p:nvSpPr>
          <p:cNvPr id="6" name="Dreptunghi 5">
            <a:extLst>
              <a:ext uri="{FF2B5EF4-FFF2-40B4-BE49-F238E27FC236}">
                <a16:creationId xmlns="" xmlns:a16="http://schemas.microsoft.com/office/drawing/2014/main" id="{C358D141-7826-4AC0-A4CE-C54C95CD2A12}"/>
              </a:ext>
            </a:extLst>
          </p:cNvPr>
          <p:cNvSpPr/>
          <p:nvPr/>
        </p:nvSpPr>
        <p:spPr>
          <a:xfrm>
            <a:off x="7466028" y="2828836"/>
            <a:ext cx="43017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Dreptunghi 8">
            <a:extLst>
              <a:ext uri="{FF2B5EF4-FFF2-40B4-BE49-F238E27FC236}">
                <a16:creationId xmlns="" xmlns:a16="http://schemas.microsoft.com/office/drawing/2014/main" id="{AD1178FF-E9A5-4665-91B3-A89A44D9E1B8}"/>
              </a:ext>
            </a:extLst>
          </p:cNvPr>
          <p:cNvSpPr/>
          <p:nvPr/>
        </p:nvSpPr>
        <p:spPr>
          <a:xfrm>
            <a:off x="6928382" y="5099608"/>
            <a:ext cx="373490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Mirela ȘTEFAN</a:t>
            </a:r>
          </a:p>
          <a:p>
            <a:r>
              <a:rPr lang="ro-RO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Școala Gimnazială Nr</a:t>
            </a:r>
            <a:r>
              <a:rPr lang="ro-RO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29 „Mihai Viteazul”- Constanta 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97104445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DBDF5765-7AA6-44A4-8C9E-43CE558ED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7578246" y="681036"/>
            <a:ext cx="2204581" cy="2425417"/>
          </a:xfrm>
        </p:spPr>
        <p:txBody>
          <a:bodyPr>
            <a:normAutofit/>
          </a:bodyPr>
          <a:lstStyle/>
          <a:p>
            <a:endParaRPr lang="ro-RO" dirty="0"/>
          </a:p>
        </p:txBody>
      </p:sp>
      <p:sp>
        <p:nvSpPr>
          <p:cNvPr id="4" name="Substituent conținut 3">
            <a:extLst>
              <a:ext uri="{FF2B5EF4-FFF2-40B4-BE49-F238E27FC236}">
                <a16:creationId xmlns="" xmlns:a16="http://schemas.microsoft.com/office/drawing/2014/main" id="{2B9290D1-F0F6-4EFD-87A2-B0DD0C0E17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01560" y="630497"/>
            <a:ext cx="5784182" cy="615570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ro-RO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Substituent conținut 4">
            <a:extLst>
              <a:ext uri="{FF2B5EF4-FFF2-40B4-BE49-F238E27FC236}">
                <a16:creationId xmlns="" xmlns:a16="http://schemas.microsoft.com/office/drawing/2014/main" id="{B1A557CE-1BBA-4FD3-9449-A73F5D681C8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23949" y="490066"/>
            <a:ext cx="5872899" cy="6040386"/>
          </a:xfrm>
          <a:prstGeom prst="rect">
            <a:avLst/>
          </a:prstGeom>
        </p:spPr>
      </p:pic>
      <p:sp>
        <p:nvSpPr>
          <p:cNvPr id="3" name="Dreptunghi 2">
            <a:extLst>
              <a:ext uri="{FF2B5EF4-FFF2-40B4-BE49-F238E27FC236}">
                <a16:creationId xmlns="" xmlns:a16="http://schemas.microsoft.com/office/drawing/2014/main" id="{C9703F14-04B2-4C81-8281-11CEC0274381}"/>
              </a:ext>
            </a:extLst>
          </p:cNvPr>
          <p:cNvSpPr/>
          <p:nvPr/>
        </p:nvSpPr>
        <p:spPr>
          <a:xfrm>
            <a:off x="259238" y="1120665"/>
            <a:ext cx="48029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Și a zis Dumnezeu: ”Să facem om după chipul și după asemănarea Noastră”.</a:t>
            </a: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În cea de-a șasea zi, Dumnezeu, din iubire, l-a creat pe om după chipul și asemănarea Sa.</a:t>
            </a: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Omul este alcătuit din </a:t>
            </a:r>
            <a:r>
              <a:rPr lang="ro-RO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trup material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și </a:t>
            </a:r>
            <a:r>
              <a:rPr lang="ro-RO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suflet nemuritor, rațional și liber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Dreptunghi 9">
            <a:extLst>
              <a:ext uri="{FF2B5EF4-FFF2-40B4-BE49-F238E27FC236}">
                <a16:creationId xmlns="" xmlns:a16="http://schemas.microsoft.com/office/drawing/2014/main" id="{202924EE-2FCA-4020-8058-D3478A8A2317}"/>
              </a:ext>
            </a:extLst>
          </p:cNvPr>
          <p:cNvSpPr/>
          <p:nvPr/>
        </p:nvSpPr>
        <p:spPr>
          <a:xfrm>
            <a:off x="201105" y="3257396"/>
            <a:ext cx="39969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Omul a fost înzestrat de Dumnezeu cu: 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rațiune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voință liberă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sentimente</a:t>
            </a:r>
          </a:p>
        </p:txBody>
      </p:sp>
      <p:sp>
        <p:nvSpPr>
          <p:cNvPr id="8" name="Dreptunghi 7">
            <a:extLst>
              <a:ext uri="{FF2B5EF4-FFF2-40B4-BE49-F238E27FC236}">
                <a16:creationId xmlns="" xmlns:a16="http://schemas.microsoft.com/office/drawing/2014/main" id="{D5D61BBA-5FDB-4F93-BAE6-751D960C7673}"/>
              </a:ext>
            </a:extLst>
          </p:cNvPr>
          <p:cNvSpPr/>
          <p:nvPr/>
        </p:nvSpPr>
        <p:spPr>
          <a:xfrm>
            <a:off x="134332" y="4571404"/>
            <a:ext cx="492786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Omul a fost creat de Dumnezeu într-un mod cu totul deosebit: Dumnezeu a luat țărână din pământ și, cu mâinile Sale, l-a făcut pe Adam, apoi a suflat asupra lui și i-a dat sufletul, astfel devenind ființă vie.</a:t>
            </a:r>
          </a:p>
        </p:txBody>
      </p:sp>
    </p:spTree>
    <p:extLst>
      <p:ext uri="{BB962C8B-B14F-4D97-AF65-F5344CB8AC3E}">
        <p14:creationId xmlns:p14="http://schemas.microsoft.com/office/powerpoint/2010/main" val="1574523350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ADB25873-5B26-40A8-98AF-5B2990DBC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430016" y="1690688"/>
            <a:ext cx="2923784" cy="1478397"/>
          </a:xfrm>
        </p:spPr>
        <p:txBody>
          <a:bodyPr/>
          <a:lstStyle/>
          <a:p>
            <a:endParaRPr lang="ro-RO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="" xmlns:a16="http://schemas.microsoft.com/office/drawing/2014/main" id="{1AA1D15A-D5A0-4FD7-AC14-C3BBAAFF9B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7390" y="443060"/>
            <a:ext cx="5812410" cy="5733903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ro-RO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Viața</a:t>
            </a:r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primită este darul cel mai important de la Dumnezeu și trebuie prețuită, respectată și conservată.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o-RO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</a:t>
            </a:r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stăpân peste lumea materială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- a dat nume tuturor animalelor și păsărilor</a:t>
            </a:r>
          </a:p>
          <a:p>
            <a:pPr marL="0" indent="0">
              <a:buNone/>
            </a:pPr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Pentru ca Adam să nu fie singur, Dumnezeu i-a făcut un ajutor potrivit lui, femeia numită </a:t>
            </a:r>
            <a:r>
              <a:rPr lang="ro-RO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</a:t>
            </a:r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adică viață.</a:t>
            </a:r>
          </a:p>
          <a:p>
            <a:pPr marL="0" indent="0">
              <a:buNone/>
            </a:pPr>
            <a:endParaRPr lang="ro-RO" dirty="0"/>
          </a:p>
        </p:txBody>
      </p:sp>
      <p:pic>
        <p:nvPicPr>
          <p:cNvPr id="5" name="Substituent conținut 5">
            <a:extLst>
              <a:ext uri="{FF2B5EF4-FFF2-40B4-BE49-F238E27FC236}">
                <a16:creationId xmlns="" xmlns:a16="http://schemas.microsoft.com/office/drawing/2014/main" id="{76F4ABFF-EC7B-421F-950E-5AEDB222F10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0828" y="299550"/>
            <a:ext cx="5357813" cy="5335570"/>
          </a:xfrm>
          <a:prstGeom prst="rect">
            <a:avLst/>
          </a:prstGeom>
        </p:spPr>
      </p:pic>
      <p:sp>
        <p:nvSpPr>
          <p:cNvPr id="6" name="Dreptunghi 5">
            <a:extLst>
              <a:ext uri="{FF2B5EF4-FFF2-40B4-BE49-F238E27FC236}">
                <a16:creationId xmlns="" xmlns:a16="http://schemas.microsoft.com/office/drawing/2014/main" id="{36A38411-47C7-45BE-8A1C-B13C38371D81}"/>
              </a:ext>
            </a:extLst>
          </p:cNvPr>
          <p:cNvSpPr/>
          <p:nvPr/>
        </p:nvSpPr>
        <p:spPr>
          <a:xfrm>
            <a:off x="207390" y="29673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Dumnezeu a creat-o pe Eva din coasta lui Adam și astfel a întemeiat </a:t>
            </a:r>
            <a:r>
              <a:rPr lang="ro-RO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 familie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alcătuită dintre </a:t>
            </a:r>
            <a:r>
              <a:rPr lang="ro-RO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bărbat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și </a:t>
            </a:r>
            <a:r>
              <a:rPr lang="ro-RO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o-RO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femeie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,așezați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în Rai. </a:t>
            </a:r>
          </a:p>
        </p:txBody>
      </p:sp>
      <p:sp>
        <p:nvSpPr>
          <p:cNvPr id="7" name="Dreptunghi 6">
            <a:extLst>
              <a:ext uri="{FF2B5EF4-FFF2-40B4-BE49-F238E27FC236}">
                <a16:creationId xmlns="" xmlns:a16="http://schemas.microsoft.com/office/drawing/2014/main" id="{E8182492-6D45-43E3-BAF0-F1642A498C87}"/>
              </a:ext>
            </a:extLst>
          </p:cNvPr>
          <p:cNvSpPr/>
          <p:nvPr/>
        </p:nvSpPr>
        <p:spPr>
          <a:xfrm>
            <a:off x="207390" y="421496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Dumnezeu le-a dat o </a:t>
            </a:r>
            <a:r>
              <a:rPr lang="ro-RO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poruncă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simplă și ușor de respectat: ”</a:t>
            </a:r>
            <a:r>
              <a:rPr 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 pomul cunoștinței binelui și răului să nu mănânci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</p:txBody>
      </p:sp>
      <p:sp>
        <p:nvSpPr>
          <p:cNvPr id="8" name="Dreptunghi 7">
            <a:extLst>
              <a:ext uri="{FF2B5EF4-FFF2-40B4-BE49-F238E27FC236}">
                <a16:creationId xmlns="" xmlns:a16="http://schemas.microsoft.com/office/drawing/2014/main" id="{41B79095-7D91-4490-B377-3F38836AD66B}"/>
              </a:ext>
            </a:extLst>
          </p:cNvPr>
          <p:cNvSpPr/>
          <p:nvPr/>
        </p:nvSpPr>
        <p:spPr>
          <a:xfrm>
            <a:off x="207390" y="484414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În urma </a:t>
            </a:r>
            <a:r>
              <a:rPr lang="ro-RO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ispitirii șarpelui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protopărinții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 încălcat voia lui Dumnezeu și au căzut în păcat.</a:t>
            </a:r>
          </a:p>
        </p:txBody>
      </p:sp>
      <p:sp>
        <p:nvSpPr>
          <p:cNvPr id="9" name="Dreptunghi 8">
            <a:extLst>
              <a:ext uri="{FF2B5EF4-FFF2-40B4-BE49-F238E27FC236}">
                <a16:creationId xmlns="" xmlns:a16="http://schemas.microsoft.com/office/drawing/2014/main" id="{2EAB1C59-C42E-4153-940E-71CB20969EED}"/>
              </a:ext>
            </a:extLst>
          </p:cNvPr>
          <p:cNvSpPr/>
          <p:nvPr/>
        </p:nvSpPr>
        <p:spPr>
          <a:xfrm>
            <a:off x="207390" y="569278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o-RO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Neascultarea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lor a stricat armonia și au fost alungați din grădina Edenului. </a:t>
            </a:r>
          </a:p>
        </p:txBody>
      </p:sp>
    </p:spTree>
    <p:extLst>
      <p:ext uri="{BB962C8B-B14F-4D97-AF65-F5344CB8AC3E}">
        <p14:creationId xmlns:p14="http://schemas.microsoft.com/office/powerpoint/2010/main" val="503899934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691DFC7D-B3C2-4AC8-9C10-2D0A90A53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10158609" y="1357458"/>
            <a:ext cx="926926" cy="508553"/>
          </a:xfrm>
        </p:spPr>
        <p:txBody>
          <a:bodyPr>
            <a:normAutofit/>
          </a:bodyPr>
          <a:lstStyle/>
          <a:p>
            <a:endParaRPr lang="ro-RO" sz="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ubstituent conținut 8">
            <a:extLst>
              <a:ext uri="{FF2B5EF4-FFF2-40B4-BE49-F238E27FC236}">
                <a16:creationId xmlns="" xmlns:a16="http://schemas.microsoft.com/office/drawing/2014/main" id="{8071D89E-B675-49C0-B55F-6703449AD6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5669" y="160256"/>
            <a:ext cx="6900421" cy="60167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o-R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 iubire, Dumnezeu le-a dat o mare speranță profețindu-le un Mântuitor</a:t>
            </a:r>
            <a:r>
              <a:rPr lang="ro-RO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14" name="Substituent conținut 13">
            <a:extLst>
              <a:ext uri="{FF2B5EF4-FFF2-40B4-BE49-F238E27FC236}">
                <a16:creationId xmlns="" xmlns:a16="http://schemas.microsoft.com/office/drawing/2014/main" id="{2F4FB583-BDB9-4D03-81C3-D70EF1F9D8A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44012850"/>
              </p:ext>
            </p:extLst>
          </p:nvPr>
        </p:nvGraphicFramePr>
        <p:xfrm>
          <a:off x="3485144" y="2606295"/>
          <a:ext cx="4791590" cy="40113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59239">
                  <a:extLst>
                    <a:ext uri="{9D8B030D-6E8A-4147-A177-3AD203B41FA5}">
                      <a16:colId xmlns="" xmlns:a16="http://schemas.microsoft.com/office/drawing/2014/main" val="500542613"/>
                    </a:ext>
                  </a:extLst>
                </a:gridCol>
                <a:gridCol w="2432351">
                  <a:extLst>
                    <a:ext uri="{9D8B030D-6E8A-4147-A177-3AD203B41FA5}">
                      <a16:colId xmlns="" xmlns:a16="http://schemas.microsoft.com/office/drawing/2014/main" val="207315731"/>
                    </a:ext>
                  </a:extLst>
                </a:gridCol>
              </a:tblGrid>
              <a:tr h="503618">
                <a:tc>
                  <a:txBody>
                    <a:bodyPr/>
                    <a:lstStyle/>
                    <a:p>
                      <a:pPr algn="ctr"/>
                      <a:endParaRPr lang="ro-RO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o-RO" sz="1200" b="1" dirty="0">
                          <a:latin typeface="Times New Roman" pitchFamily="18" charset="0"/>
                          <a:cs typeface="Times New Roman" pitchFamily="18" charset="0"/>
                        </a:rPr>
                        <a:t>Cuvinte: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o-RO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o-RO" sz="1200" b="1" dirty="0">
                          <a:latin typeface="Times New Roman" pitchFamily="18" charset="0"/>
                          <a:cs typeface="Times New Roman" pitchFamily="18" charset="0"/>
                        </a:rPr>
                        <a:t>Sens, înțeles: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21255581"/>
                  </a:ext>
                </a:extLst>
              </a:tr>
              <a:tr h="570767">
                <a:tc>
                  <a:txBody>
                    <a:bodyPr/>
                    <a:lstStyle/>
                    <a:p>
                      <a:pPr algn="ctr"/>
                      <a:endParaRPr lang="ro-RO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o-RO" sz="1200" dirty="0">
                          <a:latin typeface="Times New Roman" pitchFamily="18" charset="0"/>
                          <a:cs typeface="Times New Roman" pitchFamily="18" charset="0"/>
                        </a:rPr>
                        <a:t>Șarpele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o-RO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o-RO" sz="1200" baseline="0" dirty="0">
                          <a:latin typeface="Times New Roman" pitchFamily="18" charset="0"/>
                          <a:cs typeface="Times New Roman" pitchFamily="18" charset="0"/>
                        </a:rPr>
                        <a:t>Îngerul rău</a:t>
                      </a:r>
                      <a:endParaRPr lang="ro-RO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63894875"/>
                  </a:ext>
                </a:extLst>
              </a:tr>
              <a:tr h="685226">
                <a:tc>
                  <a:txBody>
                    <a:bodyPr/>
                    <a:lstStyle/>
                    <a:p>
                      <a:pPr algn="ctr"/>
                      <a:endParaRPr lang="ro-RO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o-RO" sz="1200" dirty="0" err="1">
                          <a:latin typeface="Times New Roman" pitchFamily="18" charset="0"/>
                          <a:cs typeface="Times New Roman" pitchFamily="18" charset="0"/>
                        </a:rPr>
                        <a:t>Femeia-Fecioară</a:t>
                      </a:r>
                      <a:endParaRPr lang="ro-RO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o-RO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o-RO" sz="1200" dirty="0">
                          <a:latin typeface="Times New Roman" pitchFamily="18" charset="0"/>
                          <a:cs typeface="Times New Roman" pitchFamily="18" charset="0"/>
                        </a:rPr>
                        <a:t>Maica Domnului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02660389"/>
                  </a:ext>
                </a:extLst>
              </a:tr>
              <a:tr h="685226">
                <a:tc>
                  <a:txBody>
                    <a:bodyPr/>
                    <a:lstStyle/>
                    <a:p>
                      <a:pPr algn="ctr"/>
                      <a:endParaRPr lang="ro-RO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o-RO" sz="1200" dirty="0">
                          <a:latin typeface="Times New Roman" pitchFamily="18" charset="0"/>
                          <a:cs typeface="Times New Roman" pitchFamily="18" charset="0"/>
                        </a:rPr>
                        <a:t>Pruncul 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o-RO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o-RO" sz="1200" dirty="0">
                          <a:latin typeface="Times New Roman" pitchFamily="18" charset="0"/>
                          <a:cs typeface="Times New Roman" pitchFamily="18" charset="0"/>
                        </a:rPr>
                        <a:t>Hristos Domnul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3136224"/>
                  </a:ext>
                </a:extLst>
              </a:tr>
              <a:tr h="685226">
                <a:tc>
                  <a:txBody>
                    <a:bodyPr/>
                    <a:lstStyle/>
                    <a:p>
                      <a:pPr algn="ctr"/>
                      <a:endParaRPr lang="ro-RO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o-RO" sz="1200" dirty="0">
                          <a:latin typeface="Times New Roman" pitchFamily="18" charset="0"/>
                          <a:cs typeface="Times New Roman" pitchFamily="18" charset="0"/>
                        </a:rPr>
                        <a:t>Zdrobirea capului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o-RO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o-RO" sz="1200" dirty="0">
                          <a:latin typeface="Times New Roman" pitchFamily="18" charset="0"/>
                          <a:cs typeface="Times New Roman" pitchFamily="18" charset="0"/>
                        </a:rPr>
                        <a:t>Biruirea răului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99182926"/>
                  </a:ext>
                </a:extLst>
              </a:tr>
              <a:tr h="881259">
                <a:tc>
                  <a:txBody>
                    <a:bodyPr/>
                    <a:lstStyle/>
                    <a:p>
                      <a:pPr algn="ctr"/>
                      <a:endParaRPr lang="ro-RO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o-RO" sz="1200" dirty="0">
                          <a:latin typeface="Times New Roman" pitchFamily="18" charset="0"/>
                          <a:cs typeface="Times New Roman" pitchFamily="18" charset="0"/>
                        </a:rPr>
                        <a:t>Înțeparea călcâiului</a:t>
                      </a:r>
                    </a:p>
                    <a:p>
                      <a:pPr algn="ctr"/>
                      <a:endParaRPr lang="ro-RO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o-RO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o-RO" sz="1200" dirty="0">
                          <a:latin typeface="Times New Roman" pitchFamily="18" charset="0"/>
                          <a:cs typeface="Times New Roman" pitchFamily="18" charset="0"/>
                        </a:rPr>
                        <a:t>Cruce</a:t>
                      </a:r>
                      <a:r>
                        <a:rPr lang="ro-RO" sz="1200" baseline="0" dirty="0">
                          <a:latin typeface="Times New Roman" pitchFamily="18" charset="0"/>
                          <a:cs typeface="Times New Roman" pitchFamily="18" charset="0"/>
                        </a:rPr>
                        <a:t> dar Înviere</a:t>
                      </a:r>
                    </a:p>
                    <a:p>
                      <a:pPr algn="ctr"/>
                      <a:endParaRPr lang="ro-RO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40120747"/>
                  </a:ext>
                </a:extLst>
              </a:tr>
            </a:tbl>
          </a:graphicData>
        </a:graphic>
      </p:graphicFrame>
      <p:pic>
        <p:nvPicPr>
          <p:cNvPr id="12" name="Picture 4" descr="Imagini pentru zilele creației icoane">
            <a:extLst>
              <a:ext uri="{FF2B5EF4-FFF2-40B4-BE49-F238E27FC236}">
                <a16:creationId xmlns="" xmlns:a16="http://schemas.microsoft.com/office/drawing/2014/main" id="{CB681A05-FA28-40CE-8291-C1024A5650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6387" y="1320786"/>
            <a:ext cx="3249473" cy="4336330"/>
          </a:xfrm>
          <a:prstGeom prst="rect">
            <a:avLst/>
          </a:prstGeom>
          <a:noFill/>
        </p:spPr>
      </p:pic>
      <p:sp>
        <p:nvSpPr>
          <p:cNvPr id="13" name="Dreptunghi 12">
            <a:extLst>
              <a:ext uri="{FF2B5EF4-FFF2-40B4-BE49-F238E27FC236}">
                <a16:creationId xmlns="" xmlns:a16="http://schemas.microsoft.com/office/drawing/2014/main" id="{93FF1274-0083-4E06-BF65-711BF541532E}"/>
              </a:ext>
            </a:extLst>
          </p:cNvPr>
          <p:cNvSpPr/>
          <p:nvPr/>
        </p:nvSpPr>
        <p:spPr>
          <a:xfrm>
            <a:off x="3295502" y="1621410"/>
            <a:ext cx="545645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vi-VN" sz="1200" dirty="0">
                <a:latin typeface="Times New Roman" pitchFamily="18" charset="0"/>
                <a:cs typeface="Times New Roman" pitchFamily="18" charset="0"/>
              </a:rPr>
              <a:t>Zis-a Domnul Dumnezeu către şarpe:</a:t>
            </a:r>
            <a:endParaRPr lang="ro-RO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”</a:t>
            </a:r>
            <a:r>
              <a:rPr lang="vi-VN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Duşmănie voi pune între tine şi între femeie, între sămânţa ta şi sămânţa ei; </a:t>
            </a:r>
            <a:r>
              <a:rPr lang="ro-RO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aceasta </a:t>
            </a:r>
            <a:r>
              <a:rPr lang="vi-VN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îţi va zdrobi capul, iar </a:t>
            </a:r>
            <a:endParaRPr lang="ro-RO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vi-VN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 </a:t>
            </a:r>
            <a:r>
              <a:rPr lang="vi-VN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îi vei înţepa călcâiul</a:t>
            </a:r>
            <a:r>
              <a:rPr lang="vi-VN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".</a:t>
            </a:r>
            <a:endParaRPr lang="ro-RO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Imagine 15">
            <a:extLst>
              <a:ext uri="{FF2B5EF4-FFF2-40B4-BE49-F238E27FC236}">
                <a16:creationId xmlns="" xmlns:a16="http://schemas.microsoft.com/office/drawing/2014/main" id="{EA61C783-4E7C-419C-84BA-500E2E54927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51954" y="249895"/>
            <a:ext cx="2915290" cy="1714688"/>
          </a:xfrm>
          <a:prstGeom prst="rect">
            <a:avLst/>
          </a:prstGeom>
        </p:spPr>
      </p:pic>
      <p:pic>
        <p:nvPicPr>
          <p:cNvPr id="18" name="Imagine 17">
            <a:extLst>
              <a:ext uri="{FF2B5EF4-FFF2-40B4-BE49-F238E27FC236}">
                <a16:creationId xmlns="" xmlns:a16="http://schemas.microsoft.com/office/drawing/2014/main" id="{27A4A35A-2BD2-43F3-8E7F-4175251C8F7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70455" y="2172211"/>
            <a:ext cx="2246918" cy="2244569"/>
          </a:xfrm>
          <a:prstGeom prst="rect">
            <a:avLst/>
          </a:prstGeom>
        </p:spPr>
      </p:pic>
      <p:pic>
        <p:nvPicPr>
          <p:cNvPr id="20" name="Imagine 19">
            <a:extLst>
              <a:ext uri="{FF2B5EF4-FFF2-40B4-BE49-F238E27FC236}">
                <a16:creationId xmlns="" xmlns:a16="http://schemas.microsoft.com/office/drawing/2014/main" id="{6A8DF74D-B86B-44DE-B30C-1AB886EEE4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84196" y="4529513"/>
            <a:ext cx="2847975" cy="1834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808134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2D29D29A-F7D2-44D0-B5DB-4AF953735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9156526" y="1690688"/>
            <a:ext cx="2197274" cy="2893838"/>
          </a:xfrm>
        </p:spPr>
        <p:txBody>
          <a:bodyPr/>
          <a:lstStyle/>
          <a:p>
            <a:endParaRPr lang="ro-RO" dirty="0"/>
          </a:p>
        </p:txBody>
      </p:sp>
      <p:sp>
        <p:nvSpPr>
          <p:cNvPr id="7" name="Substituent conținut 6">
            <a:extLst>
              <a:ext uri="{FF2B5EF4-FFF2-40B4-BE49-F238E27FC236}">
                <a16:creationId xmlns="" xmlns:a16="http://schemas.microsoft.com/office/drawing/2014/main" id="{DE48DA96-0E5C-4373-B185-5299C173C7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1600" y="2149311"/>
            <a:ext cx="6676272" cy="40276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Adam și Eva au trăit ani mulți pe pământ și au avut fii și fiice.</a:t>
            </a:r>
          </a:p>
          <a:p>
            <a:pPr marL="0" indent="0">
              <a:buNone/>
            </a:pP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Oamenii au început să trudească, să se roage și să aștepte venirea unui Mântuitor.</a:t>
            </a:r>
          </a:p>
          <a:p>
            <a:pPr marL="0" indent="0">
              <a:buNone/>
            </a:pP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Păcatul săvârșit de Adam și Eva – </a:t>
            </a:r>
            <a:r>
              <a:rPr lang="ro-RO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păcat strămoșesc 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se iartă prin Sfânta Taină a Botezului.</a:t>
            </a:r>
          </a:p>
        </p:txBody>
      </p:sp>
      <p:pic>
        <p:nvPicPr>
          <p:cNvPr id="8" name="Picture 2" descr="Imagini pentru icoane adam și eva lucrând pământul">
            <a:extLst>
              <a:ext uri="{FF2B5EF4-FFF2-40B4-BE49-F238E27FC236}">
                <a16:creationId xmlns="" xmlns:a16="http://schemas.microsoft.com/office/drawing/2014/main" id="{4D419CB2-B7B9-4F60-AF0C-627B1492C85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12773" y="876601"/>
            <a:ext cx="5321431" cy="5031499"/>
          </a:xfrm>
          <a:prstGeom prst="rect">
            <a:avLst/>
          </a:prstGeom>
          <a:noFill/>
        </p:spPr>
      </p:pic>
      <p:sp>
        <p:nvSpPr>
          <p:cNvPr id="3" name="Dreptunghi 2">
            <a:extLst>
              <a:ext uri="{FF2B5EF4-FFF2-40B4-BE49-F238E27FC236}">
                <a16:creationId xmlns="" xmlns:a16="http://schemas.microsoft.com/office/drawing/2014/main" id="{51110380-889D-4683-A5B7-B5B0871A2D27}"/>
              </a:ext>
            </a:extLst>
          </p:cNvPr>
          <p:cNvSpPr/>
          <p:nvPr/>
        </p:nvSpPr>
        <p:spPr>
          <a:xfrm>
            <a:off x="617973" y="876601"/>
            <a:ext cx="56074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200" i="1" dirty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o-RO" sz="1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vi-VN" sz="1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 sudoarea fetei tale îţi vei mânca pâinea ta</a:t>
            </a:r>
            <a:r>
              <a:rPr lang="vi-VN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1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până te vei întoarce în pământul din care eşti luat</a:t>
            </a:r>
            <a:r>
              <a:rPr lang="vi-VN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 căci </a:t>
            </a:r>
            <a:r>
              <a:rPr lang="vi-VN" sz="1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pământ eşti şi în pământ te vei întoarce</a:t>
            </a:r>
            <a:r>
              <a:rPr lang="vi-VN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".</a:t>
            </a:r>
            <a:endParaRPr lang="ro-RO" sz="1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024131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C0972CE9-431C-41E7-A69D-77F0AB0291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59303"/>
          </a:xfrm>
        </p:spPr>
        <p:txBody>
          <a:bodyPr>
            <a:normAutofit fontScale="90000"/>
          </a:bodyPr>
          <a:lstStyle/>
          <a:p>
            <a:r>
              <a:rPr lang="ro-RO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BIBLIOGRAFIE :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o-RO" dirty="0"/>
          </a:p>
        </p:txBody>
      </p:sp>
      <p:sp>
        <p:nvSpPr>
          <p:cNvPr id="3" name="Subtitlu 2">
            <a:extLst>
              <a:ext uri="{FF2B5EF4-FFF2-40B4-BE49-F238E27FC236}">
                <a16:creationId xmlns="" xmlns:a16="http://schemas.microsoft.com/office/drawing/2014/main" id="{06717845-DBFF-482E-A222-CBC479CD94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7398" y="2111604"/>
            <a:ext cx="8314441" cy="4119514"/>
          </a:xfrm>
        </p:spPr>
        <p:txBody>
          <a:bodyPr>
            <a:normAutofit fontScale="92500" lnSpcReduction="20000"/>
          </a:bodyPr>
          <a:lstStyle/>
          <a:p>
            <a:pPr marL="457200" lvl="0" indent="-457200">
              <a:buAutoNum type="arabicPeriod"/>
            </a:pP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Alexa, M.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Bîzoi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S.Ciucă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D.Ioniță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M.Șova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Religie cultul ortodox, manual pentru clasa </a:t>
            </a:r>
            <a:r>
              <a:rPr 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</a:t>
            </a:r>
            <a:r>
              <a:rPr 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Editura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Akademos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București, 2017;</a:t>
            </a:r>
          </a:p>
          <a:p>
            <a:pPr lvl="0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2. C. Benga,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A.Ciachir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M.Ghițiu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I.Niculae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Religie cultul ortodox, manual pentru clasa </a:t>
            </a:r>
            <a:r>
              <a:rPr 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</a:t>
            </a:r>
            <a:r>
              <a:rPr 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Editura Corint, București, 2017;</a:t>
            </a:r>
          </a:p>
          <a:p>
            <a:pPr lvl="0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3.  E. Mocanu, Camelia 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Muha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Caiet pentru elevi Ora de religie, clasa a V-a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Editura Sfântul Mina, Iași, 2017;</a:t>
            </a:r>
          </a:p>
          <a:p>
            <a:pPr lvl="0" algn="l"/>
            <a:r>
              <a:rPr lang="ro-RO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        http://facerealumii.ro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r>
              <a:rPr lang="ro-RO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        http://doxologia.ro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r>
              <a:rPr lang="ro-RO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        http://ziarullumina.ro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r>
              <a:rPr lang="ro-RO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        http://marturieathonita.ro</a:t>
            </a:r>
            <a:endParaRPr lang="ro-RO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r>
              <a:rPr lang="ro-RO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        www.bibliaortodoxa.ro</a:t>
            </a:r>
            <a:endParaRPr lang="ro-RO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906505028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561</Words>
  <Application>Microsoft Office PowerPoint</Application>
  <PresentationFormat>Widescreen</PresentationFormat>
  <Paragraphs>64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Temă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BIBLIOGRAFIE 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>dev</dc:creator>
  <cp:lastModifiedBy>Codreanu</cp:lastModifiedBy>
  <cp:revision>41</cp:revision>
  <dcterms:created xsi:type="dcterms:W3CDTF">2020-04-01T17:40:20Z</dcterms:created>
  <dcterms:modified xsi:type="dcterms:W3CDTF">2020-05-24T05:52:20Z</dcterms:modified>
</cp:coreProperties>
</file>