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4"/>
  </p:notesMasterIdLst>
  <p:sldIdLst>
    <p:sldId id="256" r:id="rId2"/>
    <p:sldId id="259" r:id="rId3"/>
    <p:sldId id="262" r:id="rId4"/>
    <p:sldId id="290" r:id="rId5"/>
    <p:sldId id="287" r:id="rId6"/>
    <p:sldId id="288" r:id="rId7"/>
    <p:sldId id="282" r:id="rId8"/>
    <p:sldId id="257" r:id="rId9"/>
    <p:sldId id="271" r:id="rId10"/>
    <p:sldId id="269" r:id="rId11"/>
    <p:sldId id="291" r:id="rId12"/>
    <p:sldId id="283" r:id="rId13"/>
  </p:sldIdLst>
  <p:sldSz cx="9144000" cy="5143500" type="screen16x9"/>
  <p:notesSz cx="6858000" cy="9144000"/>
  <p:embeddedFontLst>
    <p:embeddedFont>
      <p:font typeface="Roboto Slab Regular" pitchFamily="2" charset="0"/>
      <p:regular r:id="rId15"/>
    </p:embeddedFont>
    <p:embeddedFont>
      <p:font typeface="Englebert" panose="020B0604020202020204" charset="0"/>
      <p:regular r:id="rId16"/>
    </p:embeddedFont>
    <p:embeddedFont>
      <p:font typeface="Oswald Regular" panose="02000503000000000000" pitchFamily="2" charset="0"/>
      <p:regular r:id="rId17"/>
    </p:embeddedFont>
    <p:embeddedFont>
      <p:font typeface="Zilla Slab Light" panose="020B0604020202020204" charset="0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Gill Sans Ultra Bold" panose="020B0A02020104020203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82" y="77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3B596-DB73-4DD0-AF8E-89153C921D05}" type="doc">
      <dgm:prSet loTypeId="urn:microsoft.com/office/officeart/2008/layout/AlternatingPictureBlocks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9A9548-5D74-4B22-933C-544EF70F7DA6}">
      <dgm:prSet phldrT="[Text]" custT="1"/>
      <dgm:spPr/>
      <dgm:t>
        <a:bodyPr/>
        <a:lstStyle/>
        <a:p>
          <a:pPr algn="just"/>
          <a:r>
            <a:rPr lang="ro-RO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Dacă (condiție/ expresie logică) atunci </a:t>
          </a:r>
        </a:p>
        <a:p>
          <a:pPr algn="just"/>
          <a:r>
            <a:rPr lang="ro-RO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instrucțiune sau instrucțiuni</a:t>
          </a:r>
          <a:endParaRPr lang="en-US" sz="1400" dirty="0">
            <a:solidFill>
              <a:schemeClr val="tx1"/>
            </a:solidFill>
          </a:endParaRPr>
        </a:p>
      </dgm:t>
    </dgm:pt>
    <dgm:pt modelId="{0C9E6E42-7E5F-4040-8242-340F15AEA851}" type="parTrans" cxnId="{B10617E5-429D-41F2-9CA0-54993CC93097}">
      <dgm:prSet/>
      <dgm:spPr/>
      <dgm:t>
        <a:bodyPr/>
        <a:lstStyle/>
        <a:p>
          <a:endParaRPr lang="en-US"/>
        </a:p>
      </dgm:t>
    </dgm:pt>
    <dgm:pt modelId="{7F1D4568-3921-4104-B2B5-44C152EF58F0}" type="sibTrans" cxnId="{B10617E5-429D-41F2-9CA0-54993CC93097}">
      <dgm:prSet/>
      <dgm:spPr/>
      <dgm:t>
        <a:bodyPr/>
        <a:lstStyle/>
        <a:p>
          <a:endParaRPr lang="en-US"/>
        </a:p>
      </dgm:t>
    </dgm:pt>
    <dgm:pt modelId="{8212E763-EEBF-4FE6-9C5B-07BA42E691D5}">
      <dgm:prSet phldrT="[Text]" custT="1"/>
      <dgm:spPr/>
      <dgm:t>
        <a:bodyPr/>
        <a:lstStyle/>
        <a:p>
          <a:pPr algn="just"/>
          <a:r>
            <a:rPr lang="ro-RO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Dacă (condiție/ expresie logică) atunci </a:t>
          </a:r>
        </a:p>
        <a:p>
          <a:pPr algn="just"/>
          <a:r>
            <a:rPr lang="ro-RO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instrucțiune 1 sau instrucțiuni 1</a:t>
          </a:r>
          <a:endParaRPr lang="en-US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ro-RO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altfel </a:t>
          </a:r>
        </a:p>
        <a:p>
          <a:pPr algn="just"/>
          <a:r>
            <a:rPr lang="ro-RO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instrucțiune 2 sau</a:t>
          </a:r>
          <a:r>
            <a:rPr lang="en-US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o-RO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instrucțiuni </a:t>
          </a:r>
          <a:r>
            <a:rPr lang="ro-RO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C598FF-AD6D-4947-BA33-42B2A4C22FDB}" type="parTrans" cxnId="{BF9EBFDB-DCC3-447C-B380-3B62E8615E6A}">
      <dgm:prSet/>
      <dgm:spPr/>
      <dgm:t>
        <a:bodyPr/>
        <a:lstStyle/>
        <a:p>
          <a:endParaRPr lang="en-US"/>
        </a:p>
      </dgm:t>
    </dgm:pt>
    <dgm:pt modelId="{5E5065E1-3AA2-4ECF-8A62-B9E1531E6820}" type="sibTrans" cxnId="{BF9EBFDB-DCC3-447C-B380-3B62E8615E6A}">
      <dgm:prSet/>
      <dgm:spPr/>
      <dgm:t>
        <a:bodyPr/>
        <a:lstStyle/>
        <a:p>
          <a:endParaRPr lang="en-US"/>
        </a:p>
      </dgm:t>
    </dgm:pt>
    <dgm:pt modelId="{144167F1-5B16-427B-A0ED-DE9163922E65}" type="pres">
      <dgm:prSet presAssocID="{0BD3B596-DB73-4DD0-AF8E-89153C921D0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BD811F-4AAF-46ED-B353-4A0D463D7201}" type="pres">
      <dgm:prSet presAssocID="{279A9548-5D74-4B22-933C-544EF70F7DA6}" presName="comp" presStyleCnt="0"/>
      <dgm:spPr/>
    </dgm:pt>
    <dgm:pt modelId="{7AC8ECF8-47A3-4BCE-88FC-5FAA34C36C3D}" type="pres">
      <dgm:prSet presAssocID="{279A9548-5D74-4B22-933C-544EF70F7DA6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C9930-3131-4782-83D7-EDF4FA504D77}" type="pres">
      <dgm:prSet presAssocID="{279A9548-5D74-4B22-933C-544EF70F7DA6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05FCE6C-F38D-45CA-8287-2B977DA07423}" type="pres">
      <dgm:prSet presAssocID="{7F1D4568-3921-4104-B2B5-44C152EF58F0}" presName="sibTrans" presStyleCnt="0"/>
      <dgm:spPr/>
    </dgm:pt>
    <dgm:pt modelId="{5B9E5C87-69BF-47B9-A594-E41223F9299D}" type="pres">
      <dgm:prSet presAssocID="{8212E763-EEBF-4FE6-9C5B-07BA42E691D5}" presName="comp" presStyleCnt="0"/>
      <dgm:spPr/>
    </dgm:pt>
    <dgm:pt modelId="{6D9DF5FD-0694-4589-B8EE-60AC9F35938B}" type="pres">
      <dgm:prSet presAssocID="{8212E763-EEBF-4FE6-9C5B-07BA42E691D5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6A6F3-D3BF-4C13-A5D4-86C4CA04027D}" type="pres">
      <dgm:prSet presAssocID="{8212E763-EEBF-4FE6-9C5B-07BA42E691D5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B10617E5-429D-41F2-9CA0-54993CC93097}" srcId="{0BD3B596-DB73-4DD0-AF8E-89153C921D05}" destId="{279A9548-5D74-4B22-933C-544EF70F7DA6}" srcOrd="0" destOrd="0" parTransId="{0C9E6E42-7E5F-4040-8242-340F15AEA851}" sibTransId="{7F1D4568-3921-4104-B2B5-44C152EF58F0}"/>
    <dgm:cxn modelId="{2C5F578F-4F5D-4E71-BF3E-8BCFC4B45648}" type="presOf" srcId="{279A9548-5D74-4B22-933C-544EF70F7DA6}" destId="{7AC8ECF8-47A3-4BCE-88FC-5FAA34C36C3D}" srcOrd="0" destOrd="0" presId="urn:microsoft.com/office/officeart/2008/layout/AlternatingPictureBlocks"/>
    <dgm:cxn modelId="{57D6C01D-10E0-4D64-9509-5EEC018CC7ED}" type="presOf" srcId="{0BD3B596-DB73-4DD0-AF8E-89153C921D05}" destId="{144167F1-5B16-427B-A0ED-DE9163922E65}" srcOrd="0" destOrd="0" presId="urn:microsoft.com/office/officeart/2008/layout/AlternatingPictureBlocks"/>
    <dgm:cxn modelId="{BF9EBFDB-DCC3-447C-B380-3B62E8615E6A}" srcId="{0BD3B596-DB73-4DD0-AF8E-89153C921D05}" destId="{8212E763-EEBF-4FE6-9C5B-07BA42E691D5}" srcOrd="1" destOrd="0" parTransId="{6EC598FF-AD6D-4947-BA33-42B2A4C22FDB}" sibTransId="{5E5065E1-3AA2-4ECF-8A62-B9E1531E6820}"/>
    <dgm:cxn modelId="{9E0D3DD4-4083-4577-BC52-162F8F91DA9E}" type="presOf" srcId="{8212E763-EEBF-4FE6-9C5B-07BA42E691D5}" destId="{6D9DF5FD-0694-4589-B8EE-60AC9F35938B}" srcOrd="0" destOrd="0" presId="urn:microsoft.com/office/officeart/2008/layout/AlternatingPictureBlocks"/>
    <dgm:cxn modelId="{58E0B60E-FB24-49DF-A98B-44D8B17BEC2A}" type="presParOf" srcId="{144167F1-5B16-427B-A0ED-DE9163922E65}" destId="{6FBD811F-4AAF-46ED-B353-4A0D463D7201}" srcOrd="0" destOrd="0" presId="urn:microsoft.com/office/officeart/2008/layout/AlternatingPictureBlocks"/>
    <dgm:cxn modelId="{81905068-96AA-4085-9C84-C412A5561BFC}" type="presParOf" srcId="{6FBD811F-4AAF-46ED-B353-4A0D463D7201}" destId="{7AC8ECF8-47A3-4BCE-88FC-5FAA34C36C3D}" srcOrd="0" destOrd="0" presId="urn:microsoft.com/office/officeart/2008/layout/AlternatingPictureBlocks"/>
    <dgm:cxn modelId="{3EF9B090-D9C4-405B-9574-C2908B94EE27}" type="presParOf" srcId="{6FBD811F-4AAF-46ED-B353-4A0D463D7201}" destId="{287C9930-3131-4782-83D7-EDF4FA504D77}" srcOrd="1" destOrd="0" presId="urn:microsoft.com/office/officeart/2008/layout/AlternatingPictureBlocks"/>
    <dgm:cxn modelId="{9BC06831-CE03-403B-9126-AEA2B03D1407}" type="presParOf" srcId="{144167F1-5B16-427B-A0ED-DE9163922E65}" destId="{F05FCE6C-F38D-45CA-8287-2B977DA07423}" srcOrd="1" destOrd="0" presId="urn:microsoft.com/office/officeart/2008/layout/AlternatingPictureBlocks"/>
    <dgm:cxn modelId="{50AB8BC8-E1B7-45F0-B736-D8181721FE46}" type="presParOf" srcId="{144167F1-5B16-427B-A0ED-DE9163922E65}" destId="{5B9E5C87-69BF-47B9-A594-E41223F9299D}" srcOrd="2" destOrd="0" presId="urn:microsoft.com/office/officeart/2008/layout/AlternatingPictureBlocks"/>
    <dgm:cxn modelId="{4765A2D0-9678-4928-AB25-8F4118BF3209}" type="presParOf" srcId="{5B9E5C87-69BF-47B9-A594-E41223F9299D}" destId="{6D9DF5FD-0694-4589-B8EE-60AC9F35938B}" srcOrd="0" destOrd="0" presId="urn:microsoft.com/office/officeart/2008/layout/AlternatingPictureBlocks"/>
    <dgm:cxn modelId="{121E3C9D-EC1D-48AD-AB39-AFE8A5B41841}" type="presParOf" srcId="{5B9E5C87-69BF-47B9-A594-E41223F9299D}" destId="{69B6A6F3-D3BF-4C13-A5D4-86C4CA04027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8ECF8-47A3-4BCE-88FC-5FAA34C36C3D}">
      <dsp:nvSpPr>
        <dsp:cNvPr id="0" name=""/>
        <dsp:cNvSpPr/>
      </dsp:nvSpPr>
      <dsp:spPr>
        <a:xfrm>
          <a:off x="1791652" y="69271"/>
          <a:ext cx="3637598" cy="16452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Dacă (condiție/ expresie logică) atunci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instrucțiune sau instrucțiuni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791652" y="69271"/>
        <a:ext cx="3637598" cy="1645227"/>
      </dsp:txXfrm>
    </dsp:sp>
    <dsp:sp modelId="{287C9930-3131-4782-83D7-EDF4FA504D77}">
      <dsp:nvSpPr>
        <dsp:cNvPr id="0" name=""/>
        <dsp:cNvSpPr/>
      </dsp:nvSpPr>
      <dsp:spPr>
        <a:xfrm>
          <a:off x="0" y="69271"/>
          <a:ext cx="1628775" cy="16452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DF5FD-0694-4589-B8EE-60AC9F35938B}">
      <dsp:nvSpPr>
        <dsp:cNvPr id="0" name=""/>
        <dsp:cNvSpPr/>
      </dsp:nvSpPr>
      <dsp:spPr>
        <a:xfrm>
          <a:off x="0" y="1985961"/>
          <a:ext cx="3637598" cy="1645227"/>
        </a:xfrm>
        <a:prstGeom prst="rect">
          <a:avLst/>
        </a:prstGeom>
        <a:gradFill rotWithShape="0">
          <a:gsLst>
            <a:gs pos="0">
              <a:schemeClr val="accent5">
                <a:hueOff val="-7222796"/>
                <a:satOff val="0"/>
                <a:lumOff val="300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222796"/>
                <a:satOff val="0"/>
                <a:lumOff val="300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Dacă (condiție/ expresie logică) atunci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instrucțiune 1 sau instrucțiuni 1</a:t>
          </a:r>
          <a:endParaRPr lang="en-US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altfel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instrucțiune 2 sau</a:t>
          </a:r>
          <a:r>
            <a:rPr lang="en-US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o-RO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instrucțiuni </a:t>
          </a:r>
          <a:r>
            <a:rPr lang="ro-RO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85961"/>
        <a:ext cx="3637598" cy="1645227"/>
      </dsp:txXfrm>
    </dsp:sp>
    <dsp:sp modelId="{69B6A6F3-D3BF-4C13-A5D4-86C4CA04027D}">
      <dsp:nvSpPr>
        <dsp:cNvPr id="0" name=""/>
        <dsp:cNvSpPr/>
      </dsp:nvSpPr>
      <dsp:spPr>
        <a:xfrm>
          <a:off x="3800475" y="1985961"/>
          <a:ext cx="1628775" cy="164522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465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96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5540b6adc3_2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5540b6adc3_2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193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5540b6adc3_2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5540b6adc3_2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639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13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02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84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540b6adc3_2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540b6adc3_2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57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832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060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5540b6adc3_2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5540b6adc3_2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4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27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55320d76d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55320d76d5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15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2454725" y="2268300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_1_1_2_1_1_1_1_1_1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1_1_1_2_1_1_1_1_1_1_1">
    <p:bg>
      <p:bgPr>
        <a:solidFill>
          <a:srgbClr val="AFA8D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2274575" y="398130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366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2"/>
          </p:nvPr>
        </p:nvSpPr>
        <p:spPr>
          <a:xfrm>
            <a:off x="1366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3"/>
          </p:nvPr>
        </p:nvSpPr>
        <p:spPr>
          <a:xfrm>
            <a:off x="3004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4"/>
          </p:nvPr>
        </p:nvSpPr>
        <p:spPr>
          <a:xfrm>
            <a:off x="3004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5"/>
          </p:nvPr>
        </p:nvSpPr>
        <p:spPr>
          <a:xfrm>
            <a:off x="4642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6"/>
          </p:nvPr>
        </p:nvSpPr>
        <p:spPr>
          <a:xfrm>
            <a:off x="4642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7"/>
          </p:nvPr>
        </p:nvSpPr>
        <p:spPr>
          <a:xfrm>
            <a:off x="6280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8"/>
          </p:nvPr>
        </p:nvSpPr>
        <p:spPr>
          <a:xfrm>
            <a:off x="6280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CUSTOM_1_1_1_2_2_1">
    <p:bg>
      <p:bgPr>
        <a:solidFill>
          <a:srgbClr val="AFA8D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1_1_1_2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874583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874583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6275920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6275920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  <p:sldLayoutId id="2147483657" r:id="rId6"/>
    <p:sldLayoutId id="2147483659" r:id="rId7"/>
    <p:sldLayoutId id="2147483667" r:id="rId8"/>
    <p:sldLayoutId id="2147483668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5"/>
            <a:ext cx="628502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3521869" y="3119750"/>
            <a:ext cx="5066556" cy="1008900"/>
          </a:xfrm>
        </p:spPr>
        <p:txBody>
          <a:bodyPr/>
          <a:lstStyle/>
          <a:p>
            <a:r>
              <a:rPr lang="en-US" sz="4000" b="1" dirty="0" err="1" smtClean="0">
                <a:latin typeface="Gill Sans Ultra Bold" panose="020B0A02020104020203" pitchFamily="34" charset="0"/>
              </a:rPr>
              <a:t>Structura</a:t>
            </a:r>
            <a:r>
              <a:rPr lang="en-US" sz="4000" b="1" dirty="0" smtClean="0">
                <a:latin typeface="Gill Sans Ultra Bold" panose="020B0A02020104020203" pitchFamily="34" charset="0"/>
              </a:rPr>
              <a:t> </a:t>
            </a:r>
            <a:r>
              <a:rPr lang="en-US" sz="4000" b="1" dirty="0" err="1" smtClean="0">
                <a:latin typeface="Gill Sans Ultra Bold" panose="020B0A02020104020203" pitchFamily="34" charset="0"/>
              </a:rPr>
              <a:t>alternativ</a:t>
            </a:r>
            <a:r>
              <a:rPr lang="ro-RO" sz="4000" b="1" dirty="0" smtClean="0">
                <a:latin typeface="Gill Sans Ultra Bold" panose="020B0A02020104020203" pitchFamily="34" charset="0"/>
              </a:rPr>
              <a:t>ă</a:t>
            </a:r>
            <a:endParaRPr lang="en-US" sz="4000" b="1" dirty="0">
              <a:latin typeface="Gill Sans Ultra Bold" panose="020B0A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ctrTitle"/>
          </p:nvPr>
        </p:nvSpPr>
        <p:spPr>
          <a:xfrm>
            <a:off x="834957" y="4656762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smtClean="0"/>
              <a:t>PROBLEMA 1</a:t>
            </a:r>
            <a:endParaRPr dirty="0"/>
          </a:p>
        </p:txBody>
      </p:sp>
      <p:sp>
        <p:nvSpPr>
          <p:cNvPr id="61" name="Google Shape;185;p33"/>
          <p:cNvSpPr txBox="1">
            <a:spLocks/>
          </p:cNvSpPr>
          <p:nvPr/>
        </p:nvSpPr>
        <p:spPr>
          <a:xfrm>
            <a:off x="191645" y="1076965"/>
            <a:ext cx="6044848" cy="11891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o-R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 1:</a:t>
            </a:r>
          </a:p>
          <a:p>
            <a:pPr algn="just"/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Creați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scenă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personaje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să corespundă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problemei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(aveți un model în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imaginea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alăturată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1600" dirty="0" smtClean="0">
              <a:solidFill>
                <a:srgbClr val="5966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</a:t>
            </a:r>
            <a:r>
              <a:rPr lang="ro-R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 algn="just"/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Creați două variabile: </a:t>
            </a:r>
            <a:r>
              <a:rPr lang="ro-R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greutate Baloo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ro-R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greutate Bagheera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și poziționați-le sub personajul corespunzător (ca în imagine).</a:t>
            </a:r>
          </a:p>
          <a:p>
            <a:pPr algn="just"/>
            <a:endParaRPr lang="ro-RO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</a:t>
            </a:r>
            <a:r>
              <a:rPr lang="ro-R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ro-RO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scripturi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personaje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1600" dirty="0">
              <a:solidFill>
                <a:srgbClr val="5966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200" dirty="0">
              <a:solidFill>
                <a:srgbClr val="5966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322" y="241603"/>
            <a:ext cx="2491996" cy="1905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5" y="2674143"/>
            <a:ext cx="1052513" cy="702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457" y="2752729"/>
            <a:ext cx="2483643" cy="1756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05" y="2684751"/>
            <a:ext cx="1024788" cy="946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293" y="2864449"/>
            <a:ext cx="2820192" cy="1533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ctrTitle"/>
          </p:nvPr>
        </p:nvSpPr>
        <p:spPr>
          <a:xfrm>
            <a:off x="-1451043" y="4557598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smtClean="0"/>
              <a:t>PROBLEMA 2</a:t>
            </a:r>
            <a:endParaRPr dirty="0"/>
          </a:p>
        </p:txBody>
      </p:sp>
      <p:sp>
        <p:nvSpPr>
          <p:cNvPr id="61" name="Google Shape;185;p33"/>
          <p:cNvSpPr txBox="1">
            <a:spLocks/>
          </p:cNvSpPr>
          <p:nvPr/>
        </p:nvSpPr>
        <p:spPr>
          <a:xfrm>
            <a:off x="63058" y="938061"/>
            <a:ext cx="6044848" cy="11891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o-R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 1:</a:t>
            </a:r>
          </a:p>
          <a:p>
            <a:pPr algn="just"/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Creați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scenă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personaje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să corespundă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problemei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(aveți un model în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imaginea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alăturată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1600" dirty="0" smtClean="0">
              <a:solidFill>
                <a:srgbClr val="5966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</a:t>
            </a:r>
            <a:r>
              <a:rPr lang="ro-R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 algn="just"/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Creați două variabile: </a:t>
            </a:r>
            <a:r>
              <a:rPr lang="ro-R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medie Ioana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medie Matei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poziționați-le sub personajul corespunzător (ca în imagine).</a:t>
            </a:r>
          </a:p>
          <a:p>
            <a:pPr algn="just"/>
            <a:endParaRPr lang="ro-RO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</a:t>
            </a:r>
            <a:r>
              <a:rPr lang="ro-RO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ro-RO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scripturi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personaje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1600" dirty="0">
              <a:solidFill>
                <a:srgbClr val="5966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200" dirty="0">
              <a:solidFill>
                <a:srgbClr val="5966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565" y="174924"/>
            <a:ext cx="2608703" cy="1976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6" y="2452365"/>
            <a:ext cx="907488" cy="1466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95" y="2635095"/>
            <a:ext cx="895926" cy="1466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719" y="2676780"/>
            <a:ext cx="2583656" cy="1018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7680" y="2646205"/>
            <a:ext cx="1823537" cy="2318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3700" y="2706522"/>
            <a:ext cx="2340768" cy="139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8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3304355" y="1393346"/>
            <a:ext cx="7716300" cy="670500"/>
          </a:xfrm>
        </p:spPr>
        <p:txBody>
          <a:bodyPr/>
          <a:lstStyle/>
          <a:p>
            <a:r>
              <a:rPr lang="en-US" sz="2800" dirty="0" err="1" smtClean="0">
                <a:latin typeface="Times New Roman" panose="02020603050405020304" pitchFamily="18" charset="0"/>
              </a:rPr>
              <a:t>Bibliografie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>
            <a:off x="5597976" y="2115052"/>
            <a:ext cx="3129058" cy="1652276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Adrian Niță, Carmen Popescu, Diana Nicoleta Chirilă, Maria Niță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TIC. Manual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V-a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Corint, Buucrești,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algn="l">
              <a:buFont typeface="+mj-lt"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https://scratch.mit.edu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9" y="289711"/>
            <a:ext cx="2207625" cy="4339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" y="1074473"/>
            <a:ext cx="935831" cy="935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37" y="1074473"/>
            <a:ext cx="1043987" cy="811312"/>
          </a:xfrm>
          <a:prstGeom prst="rect">
            <a:avLst/>
          </a:prstGeom>
        </p:spPr>
      </p:pic>
      <p:sp>
        <p:nvSpPr>
          <p:cNvPr id="10" name="Google Shape;1319;p54"/>
          <p:cNvSpPr txBox="1">
            <a:spLocks noGrp="1"/>
          </p:cNvSpPr>
          <p:nvPr>
            <p:ph type="subTitle" idx="1"/>
          </p:nvPr>
        </p:nvSpPr>
        <p:spPr>
          <a:xfrm>
            <a:off x="2830505" y="421481"/>
            <a:ext cx="5849781" cy="39862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70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Zilla Slab Light" panose="020B0604020202020204" charset="0"/>
                <a:cs typeface="Times New Roman" panose="02020603050405020304" pitchFamily="18" charset="0"/>
              </a:rPr>
              <a:t>În drum spre casă de la școală Micky se gândește la ce va mânca.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Zilla Slab Light" panose="020B0604020202020204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Zilla Slab Light" panose="020B0604020202020204" charset="0"/>
                <a:cs typeface="Times New Roman" panose="02020603050405020304" pitchFamily="18" charset="0"/>
              </a:rPr>
              <a:t>El are două opțiuni: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o-RO" sz="2600" b="1" dirty="0" smtClean="0">
              <a:solidFill>
                <a:schemeClr val="tx1"/>
              </a:solidFill>
              <a:latin typeface="Times New Roman" panose="02020603050405020304" pitchFamily="18" charset="0"/>
              <a:ea typeface="Zilla Slab Light" panose="020B060402020202020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o-RO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Zilla Slab Light" panose="020B0604020202020204" charset="0"/>
                <a:cs typeface="Times New Roman" panose="02020603050405020304" pitchFamily="18" charset="0"/>
              </a:rPr>
              <a:t>fructe sau 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ro-RO" sz="2600" b="1" dirty="0">
              <a:solidFill>
                <a:schemeClr val="tx1"/>
              </a:solidFill>
              <a:latin typeface="Times New Roman" panose="02020603050405020304" pitchFamily="18" charset="0"/>
              <a:ea typeface="Zilla Slab Light" panose="020B060402020202020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o-RO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Zilla Slab Light" panose="020B0604020202020204" charset="0"/>
                <a:cs typeface="Times New Roman" panose="02020603050405020304" pitchFamily="18" charset="0"/>
              </a:rPr>
              <a:t>fast food.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o-RO" sz="2600" b="1" dirty="0" smtClean="0">
              <a:solidFill>
                <a:schemeClr val="tx1"/>
              </a:solidFill>
              <a:latin typeface="Times New Roman" panose="02020603050405020304" pitchFamily="18" charset="0"/>
              <a:ea typeface="Zilla Slab Light" panose="020B060402020202020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Zilla Slab Light" panose="020B0604020202020204" charset="0"/>
                <a:cs typeface="Times New Roman" panose="02020603050405020304" pitchFamily="18" charset="0"/>
              </a:rPr>
              <a:t>Micky știe că dacă mama este acasă va mânca fructe altfel va mânca fast food.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o-RO" sz="2600" b="1" dirty="0" smtClean="0">
              <a:solidFill>
                <a:schemeClr val="tx1"/>
              </a:solidFill>
              <a:latin typeface="Times New Roman" panose="02020603050405020304" pitchFamily="18" charset="0"/>
              <a:ea typeface="Zilla Slab Light" panose="020B060402020202020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o-RO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Zilla Slab Light" panose="020B0604020202020204" charset="0"/>
                <a:cs typeface="Times New Roman" panose="02020603050405020304" pitchFamily="18" charset="0"/>
              </a:rPr>
              <a:t>Ce va face el când ajunge acasă?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o-RO" sz="2600" b="1" dirty="0" smtClean="0">
              <a:solidFill>
                <a:schemeClr val="tx1"/>
              </a:solidFill>
              <a:latin typeface="Times New Roman" panose="02020603050405020304" pitchFamily="18" charset="0"/>
              <a:ea typeface="Zilla Slab Light" panose="020B060402020202020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o-RO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Zilla Slab Light" panose="020B0604020202020204" charset="0"/>
                <a:cs typeface="Times New Roman" panose="02020603050405020304" pitchFamily="18" charset="0"/>
              </a:rPr>
              <a:t>În ce situație mănâncă fructe?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ro-RO" sz="2600" b="1" dirty="0" smtClean="0">
              <a:solidFill>
                <a:schemeClr val="tx1"/>
              </a:solidFill>
              <a:latin typeface="Times New Roman" panose="02020603050405020304" pitchFamily="18" charset="0"/>
              <a:ea typeface="Zilla Slab Light" panose="020B060402020202020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o-RO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Zilla Slab Light" panose="020B0604020202020204" charset="0"/>
                <a:cs typeface="Times New Roman" panose="02020603050405020304" pitchFamily="18" charset="0"/>
              </a:rPr>
              <a:t>În ce situație mănâncă fast food?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ea typeface="Zilla Slab Light" panose="020B060402020202020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subTitle" idx="1"/>
          </p:nvPr>
        </p:nvSpPr>
        <p:spPr>
          <a:xfrm flipH="1">
            <a:off x="1172640" y="1385960"/>
            <a:ext cx="6807995" cy="24108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ro-RO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alternativă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(sau structura de decizie)</a:t>
            </a:r>
            <a:r>
              <a:rPr lang="ro-RO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folosește atunci când dorim să facem o alegere între două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operații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instrucțiuni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secvențe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operații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instrucțiuni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condiție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o expresie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endParaRPr lang="ro-RO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Condiția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expresia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evaluată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 să aibă valoarea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adevărat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endParaRPr lang="ro-RO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Expresiile logice folosesc două tipuri de operatori: </a:t>
            </a:r>
            <a:endParaRPr lang="ro-RO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q"/>
            </a:pPr>
            <a:r>
              <a:rPr lang="it-I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 logici </a:t>
            </a:r>
            <a:endParaRPr lang="ro-RO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q"/>
            </a:pPr>
            <a:r>
              <a:rPr lang="it-I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 relaționali</a:t>
            </a:r>
            <a:r>
              <a:rPr 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ro-RO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Operatorii 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logici, alături de cei relaționali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cei 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aritmetici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găsesc în secțiunea </a:t>
            </a:r>
            <a:r>
              <a:rPr lang="ro-RO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Scripuri→Operatori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445" y="2961076"/>
            <a:ext cx="709613" cy="321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163" y="2961076"/>
            <a:ext cx="795089" cy="321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358" y="2961076"/>
            <a:ext cx="657476" cy="325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550" y="3501443"/>
            <a:ext cx="738437" cy="295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834" y="3498799"/>
            <a:ext cx="789384" cy="299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8069" y="3498799"/>
            <a:ext cx="816894" cy="298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29694" y="279381"/>
            <a:ext cx="7165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ne reamintim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2" descr="A Reminder ... | Funny emoticons, Funny emoji, Smiley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03188"/>
            <a:ext cx="721719" cy="72171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5575" y="855684"/>
            <a:ext cx="878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o-RO" b="1" dirty="0">
                <a:latin typeface="Times New Roman" panose="02020603050405020304" pitchFamily="18" charset="0"/>
              </a:rPr>
              <a:t>Operatori logici – </a:t>
            </a:r>
            <a:r>
              <a:rPr lang="ro-RO" dirty="0">
                <a:latin typeface="Times New Roman" panose="02020603050405020304" pitchFamily="18" charset="0"/>
              </a:rPr>
              <a:t>sunt</a:t>
            </a:r>
            <a:r>
              <a:rPr lang="ro-RO" b="1" dirty="0">
                <a:latin typeface="Times New Roman" panose="02020603050405020304" pitchFamily="18" charset="0"/>
              </a:rPr>
              <a:t> NOT, AND, OR </a:t>
            </a:r>
            <a:r>
              <a:rPr lang="ro-RO" dirty="0">
                <a:latin typeface="Times New Roman" panose="02020603050405020304" pitchFamily="18" charset="0"/>
              </a:rPr>
              <a:t>și se folosesc în expresii logice. Regulile după care sunt evaluate expresiile logice sunt definite în tabelele de mai jos.</a:t>
            </a:r>
            <a:endParaRPr lang="ro-RO" dirty="0"/>
          </a:p>
        </p:txBody>
      </p:sp>
      <p:graphicFrame>
        <p:nvGraphicFramePr>
          <p:cNvPr id="79" name="Table 78">
            <a:extLst>
              <a:ext uri="{FF2B5EF4-FFF2-40B4-BE49-F238E27FC236}">
                <a16:creationId xmlns="" xmlns:a16="http://schemas.microsoft.com/office/drawing/2014/main" id="{6BF0EB7F-504B-46D0-98CD-5374485F5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53952"/>
              </p:ext>
            </p:extLst>
          </p:nvPr>
        </p:nvGraphicFramePr>
        <p:xfrm>
          <a:off x="2820194" y="1314611"/>
          <a:ext cx="3525841" cy="145188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144713">
                  <a:extLst>
                    <a:ext uri="{9D8B030D-6E8A-4147-A177-3AD203B41FA5}">
                      <a16:colId xmlns="" xmlns:a16="http://schemas.microsoft.com/office/drawing/2014/main" val="78502201"/>
                    </a:ext>
                  </a:extLst>
                </a:gridCol>
                <a:gridCol w="1381128">
                  <a:extLst>
                    <a:ext uri="{9D8B030D-6E8A-4147-A177-3AD203B41FA5}">
                      <a16:colId xmlns="" xmlns:a16="http://schemas.microsoft.com/office/drawing/2014/main" val="1116088742"/>
                    </a:ext>
                  </a:extLst>
                </a:gridCol>
              </a:tblGrid>
              <a:tr h="52534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Valoarea expresiei A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 A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78251961"/>
                  </a:ext>
                </a:extLst>
              </a:tr>
              <a:tr h="381754">
                <a:tc>
                  <a:txBody>
                    <a:bodyPr/>
                    <a:lstStyle/>
                    <a:p>
                      <a:pPr indent="2266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12305161"/>
                  </a:ext>
                </a:extLst>
              </a:tr>
              <a:tr h="521491">
                <a:tc>
                  <a:txBody>
                    <a:bodyPr/>
                    <a:lstStyle/>
                    <a:p>
                      <a:pPr indent="2266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devărat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44724541"/>
                  </a:ext>
                </a:extLst>
              </a:tr>
            </a:tbl>
          </a:graphicData>
        </a:graphic>
      </p:graphicFrame>
      <p:graphicFrame>
        <p:nvGraphicFramePr>
          <p:cNvPr id="80" name="Table 79">
            <a:extLst>
              <a:ext uri="{FF2B5EF4-FFF2-40B4-BE49-F238E27FC236}">
                <a16:creationId xmlns="" xmlns:a16="http://schemas.microsoft.com/office/drawing/2014/main" id="{8F0B9C25-9DBE-4C0F-AA1E-EE3E76809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15119"/>
              </p:ext>
            </p:extLst>
          </p:nvPr>
        </p:nvGraphicFramePr>
        <p:xfrm>
          <a:off x="4629151" y="2921794"/>
          <a:ext cx="4229099" cy="194309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462666">
                  <a:extLst>
                    <a:ext uri="{9D8B030D-6E8A-4147-A177-3AD203B41FA5}">
                      <a16:colId xmlns="" xmlns:a16="http://schemas.microsoft.com/office/drawing/2014/main" val="812384020"/>
                    </a:ext>
                  </a:extLst>
                </a:gridCol>
                <a:gridCol w="1455935">
                  <a:extLst>
                    <a:ext uri="{9D8B030D-6E8A-4147-A177-3AD203B41FA5}">
                      <a16:colId xmlns="" xmlns:a16="http://schemas.microsoft.com/office/drawing/2014/main" val="951308419"/>
                    </a:ext>
                  </a:extLst>
                </a:gridCol>
                <a:gridCol w="1310498">
                  <a:extLst>
                    <a:ext uri="{9D8B030D-6E8A-4147-A177-3AD203B41FA5}">
                      <a16:colId xmlns="" xmlns:a16="http://schemas.microsoft.com/office/drawing/2014/main" val="697406628"/>
                    </a:ext>
                  </a:extLst>
                </a:gridCol>
              </a:tblGrid>
              <a:tr h="621330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Valoarea expresiei A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Valoarea expresiei B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AND B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44857740"/>
                  </a:ext>
                </a:extLst>
              </a:tr>
              <a:tr h="33044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59356717"/>
                  </a:ext>
                </a:extLst>
              </a:tr>
              <a:tr h="33044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21297818"/>
                  </a:ext>
                </a:extLst>
              </a:tr>
              <a:tr h="33044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04002025"/>
                  </a:ext>
                </a:extLst>
              </a:tr>
              <a:tr h="330442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42615603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="" xmlns:a16="http://schemas.microsoft.com/office/drawing/2014/main" id="{99538F50-9A7C-49B5-B306-BBADEEFCF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7150"/>
              </p:ext>
            </p:extLst>
          </p:nvPr>
        </p:nvGraphicFramePr>
        <p:xfrm>
          <a:off x="341317" y="2919720"/>
          <a:ext cx="4031655" cy="196660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343885">
                  <a:extLst>
                    <a:ext uri="{9D8B030D-6E8A-4147-A177-3AD203B41FA5}">
                      <a16:colId xmlns="" xmlns:a16="http://schemas.microsoft.com/office/drawing/2014/main" val="966794955"/>
                    </a:ext>
                  </a:extLst>
                </a:gridCol>
                <a:gridCol w="1343885">
                  <a:extLst>
                    <a:ext uri="{9D8B030D-6E8A-4147-A177-3AD203B41FA5}">
                      <a16:colId xmlns="" xmlns:a16="http://schemas.microsoft.com/office/drawing/2014/main" val="4107011985"/>
                    </a:ext>
                  </a:extLst>
                </a:gridCol>
                <a:gridCol w="1343885">
                  <a:extLst>
                    <a:ext uri="{9D8B030D-6E8A-4147-A177-3AD203B41FA5}">
                      <a16:colId xmlns="" xmlns:a16="http://schemas.microsoft.com/office/drawing/2014/main" val="542891175"/>
                    </a:ext>
                  </a:extLst>
                </a:gridCol>
              </a:tblGrid>
              <a:tr h="562142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Valoarea expresiei A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Valoarea expresiei B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OR B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75058965"/>
                  </a:ext>
                </a:extLst>
              </a:tr>
              <a:tr h="35111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84918187"/>
                  </a:ext>
                </a:extLst>
              </a:tr>
              <a:tr h="35111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42881067"/>
                  </a:ext>
                </a:extLst>
              </a:tr>
              <a:tr h="35111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Adevărat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51847501"/>
                  </a:ext>
                </a:extLst>
              </a:tr>
              <a:tr h="351115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68490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0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70615486"/>
              </p:ext>
            </p:extLst>
          </p:nvPr>
        </p:nvGraphicFramePr>
        <p:xfrm>
          <a:off x="221454" y="542926"/>
          <a:ext cx="5429251" cy="370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161270" y="100013"/>
            <a:ext cx="493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800" dirty="0">
                <a:latin typeface="Times New Roman" pitchFamily="18" charset="0"/>
                <a:cs typeface="Times New Roman" pitchFamily="18" charset="0"/>
              </a:rPr>
              <a:t>Structura alternativă o putem întâlni în două forme: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0768" y="84624"/>
            <a:ext cx="3349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Structura alternativă – mod de execuție: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960061" y="801245"/>
            <a:ext cx="2692108" cy="1341879"/>
          </a:xfrm>
          <a:prstGeom prst="wedgeRoundRectCallout">
            <a:avLst>
              <a:gd name="adj1" fmla="val -82396"/>
              <a:gd name="adj2" fmla="val 4354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Dacă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condiția/ expresia logică 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 adevărată atunci se execută instrucțiune sau setul de instrucțiuni, altfel se execută instrucțiunea imediat următoare instrucțiunii dacă.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030413" y="2471738"/>
            <a:ext cx="2621756" cy="1321593"/>
          </a:xfrm>
          <a:prstGeom prst="wedgeRoundRectCallout">
            <a:avLst>
              <a:gd name="adj1" fmla="val -76963"/>
              <a:gd name="adj2" fmla="val -290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Dacă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condiția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expresia logică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 adevărată atunci se execută instrucțiunea 1 sau setul de instrucțiuni 1, altfel se execută instrucțiune 2 sau setul de instrucțiuni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4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9914" y="614363"/>
            <a:ext cx="70711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alternativă (DACĂ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găsește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secțiunea </a:t>
            </a: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Scripturi→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Control.</a:t>
            </a:r>
          </a:p>
          <a:p>
            <a:endParaRPr lang="ro-R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 de scriere al sturcturii alternative: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6" y="1856450"/>
            <a:ext cx="1158340" cy="868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03" y="1856450"/>
            <a:ext cx="1158340" cy="119644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478756" y="1771098"/>
            <a:ext cx="3914777" cy="954107"/>
            <a:chOff x="1478756" y="1771098"/>
            <a:chExt cx="3914777" cy="954107"/>
          </a:xfrm>
        </p:grpSpPr>
        <p:sp>
          <p:nvSpPr>
            <p:cNvPr id="4" name="Rectangle 3"/>
            <p:cNvSpPr/>
            <p:nvPr/>
          </p:nvSpPr>
          <p:spPr>
            <a:xfrm>
              <a:off x="2353866" y="1771098"/>
              <a:ext cx="2164556" cy="95410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o-RO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Condiție/ Expresie </a:t>
              </a:r>
              <a:r>
                <a:rPr lang="ro-RO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logică </a:t>
              </a:r>
              <a:r>
                <a:rPr lang="ro-RO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în funcție de rezultatul ei se ia decizia cu privire la acțiunea urmatoare.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478756" y="1957388"/>
              <a:ext cx="928688" cy="1143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518422" y="1957388"/>
              <a:ext cx="875111" cy="928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414463" y="2269489"/>
            <a:ext cx="4164806" cy="1510761"/>
            <a:chOff x="1414463" y="2269489"/>
            <a:chExt cx="4164806" cy="1510761"/>
          </a:xfrm>
        </p:grpSpPr>
        <p:sp>
          <p:nvSpPr>
            <p:cNvPr id="17" name="Rectangle 16"/>
            <p:cNvSpPr/>
            <p:nvPr/>
          </p:nvSpPr>
          <p:spPr>
            <a:xfrm>
              <a:off x="2300288" y="2826143"/>
              <a:ext cx="2314575" cy="95410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pt-BR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Acțiuni (blocuri sau instrucțiuni)</a:t>
              </a:r>
              <a:r>
                <a:rPr lang="ro-RO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 se vor executa, doar dacă expresia</a:t>
              </a:r>
              <a:r>
                <a:rPr lang="ro-RO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logică este adevărată</a:t>
              </a:r>
              <a:r>
                <a:rPr lang="ro-RO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cxnSp>
          <p:nvCxnSpPr>
            <p:cNvPr id="21" name="Straight Arrow Connector 20"/>
            <p:cNvCxnSpPr>
              <a:stCxn id="17" idx="1"/>
            </p:cNvCxnSpPr>
            <p:nvPr/>
          </p:nvCxnSpPr>
          <p:spPr>
            <a:xfrm flipH="1" flipV="1">
              <a:off x="1414463" y="2290827"/>
              <a:ext cx="885825" cy="101237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3"/>
            </p:cNvCxnSpPr>
            <p:nvPr/>
          </p:nvCxnSpPr>
          <p:spPr>
            <a:xfrm flipV="1">
              <a:off x="4614863" y="2269489"/>
              <a:ext cx="964406" cy="10337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579269" y="2636044"/>
            <a:ext cx="2836069" cy="1498148"/>
            <a:chOff x="5579269" y="2636044"/>
            <a:chExt cx="2836069" cy="14981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D2BA78D-1D57-4724-A907-2F245E4E61BD}"/>
                </a:ext>
              </a:extLst>
            </p:cNvPr>
            <p:cNvSpPr txBox="1"/>
            <p:nvPr/>
          </p:nvSpPr>
          <p:spPr>
            <a:xfrm>
              <a:off x="6069143" y="3180085"/>
              <a:ext cx="2346195" cy="95410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Acțiuni (blocuri sau instrucțiuni)</a:t>
              </a:r>
              <a:r>
                <a:rPr lang="ro-RO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 se vor executa, doar dacă expresia</a:t>
              </a:r>
              <a:r>
                <a:rPr lang="ro-RO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logică este </a:t>
              </a:r>
              <a:r>
                <a:rPr lang="ro-RO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falsă. </a:t>
              </a:r>
            </a:p>
          </p:txBody>
        </p:sp>
        <p:cxnSp>
          <p:nvCxnSpPr>
            <p:cNvPr id="27" name="Straight Arrow Connector 26"/>
            <p:cNvCxnSpPr>
              <a:stCxn id="25" idx="0"/>
            </p:cNvCxnSpPr>
            <p:nvPr/>
          </p:nvCxnSpPr>
          <p:spPr>
            <a:xfrm flipH="1" flipV="1">
              <a:off x="5579269" y="2636044"/>
              <a:ext cx="1662972" cy="5440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38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6"/>
          <p:cNvSpPr txBox="1">
            <a:spLocks noGrp="1"/>
          </p:cNvSpPr>
          <p:nvPr>
            <p:ph type="ctrTitle" idx="4294967295"/>
          </p:nvPr>
        </p:nvSpPr>
        <p:spPr>
          <a:xfrm>
            <a:off x="2571750" y="1501773"/>
            <a:ext cx="3829050" cy="1262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plicații</a:t>
            </a:r>
            <a:endParaRPr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 idx="2"/>
          </p:nvPr>
        </p:nvSpPr>
        <p:spPr>
          <a:xfrm>
            <a:off x="2058599" y="6404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01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1" name="Google Shape;161;p31"/>
          <p:cNvSpPr txBox="1">
            <a:spLocks noGrp="1"/>
          </p:cNvSpPr>
          <p:nvPr>
            <p:ph type="title" idx="5"/>
          </p:nvPr>
        </p:nvSpPr>
        <p:spPr>
          <a:xfrm>
            <a:off x="2058599" y="2674638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02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89698" y="720949"/>
            <a:ext cx="3882602" cy="1315020"/>
          </a:xfrm>
        </p:spPr>
        <p:txBody>
          <a:bodyPr>
            <a:normAutofit fontScale="92500" lnSpcReduction="20000"/>
          </a:bodyPr>
          <a:lstStyle/>
          <a:p>
            <a:pPr marL="0" indent="165100" algn="just"/>
            <a:r>
              <a:rPr lang="ro-RO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junglă pantera Bagheera și ursul Baloo vor să se dea într-un leagăn care </a:t>
            </a:r>
            <a:r>
              <a:rPr lang="en-US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acceptă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greutate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maxim </a:t>
            </a:r>
            <a:r>
              <a:rPr lang="ro-RO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kg.</a:t>
            </a:r>
            <a:r>
              <a:rPr lang="ro-RO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Scrieți un program care citește greutățile celor doi și afișează 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corespunzător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ro-RO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URCA IMPREUNA </a:t>
            </a:r>
            <a:r>
              <a:rPr lang="en-US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URCA </a:t>
            </a:r>
            <a:r>
              <a:rPr lang="en-US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RAND.</a:t>
            </a:r>
          </a:p>
          <a:p>
            <a:pPr algn="just"/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ubtitle 1"/>
          <p:cNvSpPr>
            <a:spLocks noGrp="1"/>
          </p:cNvSpPr>
          <p:nvPr>
            <p:ph type="subTitle" idx="1"/>
          </p:nvPr>
        </p:nvSpPr>
        <p:spPr>
          <a:xfrm>
            <a:off x="3089698" y="2444975"/>
            <a:ext cx="3882602" cy="1591244"/>
          </a:xfrm>
        </p:spPr>
        <p:txBody>
          <a:bodyPr>
            <a:normAutofit fontScale="85000" lnSpcReduction="20000"/>
          </a:bodyPr>
          <a:lstStyle/>
          <a:p>
            <a:pPr marL="0" indent="165100" algn="just"/>
            <a:r>
              <a:rPr lang="ro-RO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Matei și Ioana sunt colegi de clasă</a:t>
            </a:r>
            <a:r>
              <a:rPr lang="ro-RO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cum se apropie sfârșitul anului școlar ei vor să știe care o să ia premiul I. Fiecare dintre ei și-a calculat media. Scrieți un program care să afișeze mesajul ”</a:t>
            </a:r>
            <a:r>
              <a:rPr lang="ro-RO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Matei are premiul I</a:t>
            </a:r>
            <a:r>
              <a:rPr lang="ro-RO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dacă media lui Matei este mai mare decât media Ioanei, ”</a:t>
            </a:r>
            <a:r>
              <a:rPr lang="ro-RO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Ioana are premiul I</a:t>
            </a:r>
            <a:r>
              <a:rPr lang="ro-RO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dacă media Ioanei este mai mare decât media lui Matei dau ”</a:t>
            </a:r>
            <a:r>
              <a:rPr lang="ro-RO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Amândoi vor lua premiul I</a:t>
            </a:r>
            <a:r>
              <a:rPr lang="ro-RO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dacă au medii egale.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5"/>
          <p:cNvSpPr txBox="1">
            <a:spLocks noGrp="1"/>
          </p:cNvSpPr>
          <p:nvPr>
            <p:ph type="title"/>
          </p:nvPr>
        </p:nvSpPr>
        <p:spPr>
          <a:xfrm flipH="1">
            <a:off x="4193381" y="2593381"/>
            <a:ext cx="4488362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 smtClean="0">
                <a:solidFill>
                  <a:srgbClr val="FFFFFF"/>
                </a:solidFill>
                <a:latin typeface="Zilla Slab Light" panose="020B0604020202020204" charset="0"/>
                <a:ea typeface="Zilla Slab Light" panose="020B0604020202020204" charset="0"/>
              </a:rPr>
              <a:t>Rezolvări</a:t>
            </a:r>
            <a:endParaRPr b="1" dirty="0">
              <a:solidFill>
                <a:srgbClr val="FFFFFF"/>
              </a:solidFill>
              <a:latin typeface="Zilla Slab Light" panose="020B0604020202020204" charset="0"/>
              <a:ea typeface="Zilla Slab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</TotalTime>
  <Words>608</Words>
  <Application>Microsoft Office PowerPoint</Application>
  <PresentationFormat>On-screen Show (16:9)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Roboto Slab Regular</vt:lpstr>
      <vt:lpstr>Englebert</vt:lpstr>
      <vt:lpstr>Oswald Regular</vt:lpstr>
      <vt:lpstr>Zilla Slab Light</vt:lpstr>
      <vt:lpstr>Calibri</vt:lpstr>
      <vt:lpstr>Fira Sans Extra Condensed Medium</vt:lpstr>
      <vt:lpstr>Times New Roman</vt:lpstr>
      <vt:lpstr>Wingdings</vt:lpstr>
      <vt:lpstr>Gill Sans Ultra Bold</vt:lpstr>
      <vt:lpstr>Back to School Social Media by Slidesgo</vt:lpstr>
      <vt:lpstr>Structura alternativă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Aplicații</vt:lpstr>
      <vt:lpstr>01</vt:lpstr>
      <vt:lpstr>Rezolvări</vt:lpstr>
      <vt:lpstr>PROBLEMA 1</vt:lpstr>
      <vt:lpstr>PROBLEMA 2</vt:lpstr>
      <vt:lpstr>Bibliografie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</dc:title>
  <dc:creator>ISJ</dc:creator>
  <cp:lastModifiedBy>ISJ</cp:lastModifiedBy>
  <cp:revision>43</cp:revision>
  <dcterms:modified xsi:type="dcterms:W3CDTF">2020-05-02T07:40:19Z</dcterms:modified>
</cp:coreProperties>
</file>